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1"/>
  </p:notesMasterIdLst>
  <p:sldIdLst>
    <p:sldId id="256" r:id="rId2"/>
    <p:sldId id="363" r:id="rId3"/>
    <p:sldId id="494" r:id="rId4"/>
    <p:sldId id="496" r:id="rId5"/>
    <p:sldId id="531" r:id="rId6"/>
    <p:sldId id="498" r:id="rId7"/>
    <p:sldId id="499" r:id="rId8"/>
    <p:sldId id="500" r:id="rId9"/>
    <p:sldId id="524" r:id="rId10"/>
    <p:sldId id="525" r:id="rId11"/>
    <p:sldId id="526" r:id="rId12"/>
    <p:sldId id="527" r:id="rId13"/>
    <p:sldId id="528" r:id="rId14"/>
    <p:sldId id="529" r:id="rId15"/>
    <p:sldId id="530" r:id="rId16"/>
    <p:sldId id="532" r:id="rId17"/>
    <p:sldId id="533" r:id="rId18"/>
    <p:sldId id="534" r:id="rId19"/>
    <p:sldId id="535" r:id="rId20"/>
    <p:sldId id="536" r:id="rId21"/>
    <p:sldId id="537" r:id="rId22"/>
    <p:sldId id="538" r:id="rId23"/>
    <p:sldId id="501" r:id="rId24"/>
    <p:sldId id="547" r:id="rId25"/>
    <p:sldId id="548" r:id="rId26"/>
    <p:sldId id="549" r:id="rId27"/>
    <p:sldId id="550" r:id="rId28"/>
    <p:sldId id="551" r:id="rId29"/>
    <p:sldId id="552" r:id="rId30"/>
    <p:sldId id="587" r:id="rId31"/>
    <p:sldId id="588" r:id="rId32"/>
    <p:sldId id="589" r:id="rId33"/>
    <p:sldId id="590" r:id="rId34"/>
    <p:sldId id="591" r:id="rId35"/>
    <p:sldId id="592" r:id="rId36"/>
    <p:sldId id="593" r:id="rId37"/>
    <p:sldId id="594" r:id="rId38"/>
    <p:sldId id="595" r:id="rId39"/>
    <p:sldId id="596" r:id="rId40"/>
    <p:sldId id="597" r:id="rId41"/>
    <p:sldId id="598" r:id="rId42"/>
    <p:sldId id="599" r:id="rId43"/>
    <p:sldId id="600" r:id="rId44"/>
    <p:sldId id="601" r:id="rId45"/>
    <p:sldId id="602" r:id="rId46"/>
    <p:sldId id="603" r:id="rId47"/>
    <p:sldId id="604" r:id="rId48"/>
    <p:sldId id="605" r:id="rId49"/>
    <p:sldId id="606" r:id="rId50"/>
    <p:sldId id="607" r:id="rId51"/>
    <p:sldId id="608" r:id="rId52"/>
    <p:sldId id="609" r:id="rId53"/>
    <p:sldId id="610" r:id="rId54"/>
    <p:sldId id="555" r:id="rId55"/>
    <p:sldId id="585" r:id="rId56"/>
    <p:sldId id="586" r:id="rId57"/>
    <p:sldId id="495" r:id="rId58"/>
    <p:sldId id="567" r:id="rId59"/>
    <p:sldId id="568" r:id="rId60"/>
    <p:sldId id="569" r:id="rId61"/>
    <p:sldId id="570" r:id="rId62"/>
    <p:sldId id="571" r:id="rId63"/>
    <p:sldId id="574" r:id="rId64"/>
    <p:sldId id="575" r:id="rId65"/>
    <p:sldId id="576" r:id="rId66"/>
    <p:sldId id="577" r:id="rId67"/>
    <p:sldId id="578" r:id="rId68"/>
    <p:sldId id="579" r:id="rId69"/>
    <p:sldId id="572" r:id="rId70"/>
    <p:sldId id="573" r:id="rId71"/>
    <p:sldId id="581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41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8"/>
    <p:restoredTop sz="90685"/>
  </p:normalViewPr>
  <p:slideViewPr>
    <p:cSldViewPr snapToGrid="0" snapToObjects="1">
      <p:cViewPr>
        <p:scale>
          <a:sx n="90" d="100"/>
          <a:sy n="90" d="100"/>
        </p:scale>
        <p:origin x="164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E08E2-2492-1C45-8DC9-875F6A323C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B3870-9C0B-884E-A0BE-24DFE4125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[University]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79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5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69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461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504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539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85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55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48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63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1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26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19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36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139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4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43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7575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09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E15E-B472-4545-911C-566C23C4A0D1}" type="datetime1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2FEC734E-CCEF-284C-9AFC-07F55C7045D1}" type="datetime1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A5419-BE46-A747-83CA-57492B4ED245}" type="datetime1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9A054221-4957-6141-8007-3955DF66A8AA}" type="datetime1">
              <a:rPr lang="en-US" smtClean="0"/>
              <a:t>10/18/16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meng-jiang.com/tutorial-cikm16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jpg"/><Relationship Id="rId5" Type="http://schemas.openxmlformats.org/officeDocument/2006/relationships/image" Target="../media/image66.png"/><Relationship Id="rId6" Type="http://schemas.openxmlformats.org/officeDocument/2006/relationships/image" Target="../media/image67.jpg"/><Relationship Id="rId7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Data-Driven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Analytics:</a:t>
            </a:r>
            <a:br>
              <a:rPr lang="en-US" altLang="zh-CN" sz="4000" dirty="0" smtClean="0"/>
            </a:br>
            <a:r>
              <a:rPr lang="en-US" altLang="zh-CN" sz="3200" dirty="0" smtClean="0"/>
              <a:t>Observations, Representations and Models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777943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 (UIUC)</a:t>
            </a:r>
          </a:p>
          <a:p>
            <a:r>
              <a:rPr lang="en-US" altLang="zh-CN" dirty="0" smtClean="0"/>
              <a:t>Peng Cui (Tsinghua)</a:t>
            </a:r>
          </a:p>
          <a:p>
            <a:r>
              <a:rPr lang="en-US" altLang="zh-CN" dirty="0" err="1" smtClean="0"/>
              <a:t>Jiawei</a:t>
            </a:r>
            <a:r>
              <a:rPr lang="en-US" altLang="zh-CN" dirty="0" smtClean="0"/>
              <a:t> Han (UIUC)</a:t>
            </a:r>
            <a:endParaRPr lang="zh-CN" altLang="en-US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www.meng-jiang.com/tutorial-cikm16.html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710" y="6379981"/>
            <a:ext cx="5714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Tutorial in CIKM 2016, October 24, Indianapolis, IN</a:t>
            </a:r>
            <a:endParaRPr lang="en-US" sz="20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Kind of 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are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“High Quality”?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Judging the quality of phrases</a:t>
            </a: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Popularity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“information retrieval</a:t>
            </a:r>
            <a:r>
              <a:rPr lang="en-US" altLang="ja-JP" dirty="0">
                <a:solidFill>
                  <a:srgbClr val="000000"/>
                </a:solidFill>
              </a:rPr>
              <a:t>” vs. “cross-language information retrieval”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Concordance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“powerful tea” vs. “strong tea”</a:t>
            </a:r>
          </a:p>
          <a:p>
            <a:pPr lvl="2"/>
            <a:r>
              <a:rPr lang="en-US" altLang="ja-JP" dirty="0">
                <a:solidFill>
                  <a:srgbClr val="000000"/>
                </a:solidFill>
              </a:rPr>
              <a:t>“active learning” vs.</a:t>
            </a:r>
            <a:r>
              <a:rPr lang="ja-JP" altLang="en-US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“learning classification”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b="1" dirty="0" err="1">
                <a:solidFill>
                  <a:srgbClr val="000000"/>
                </a:solidFill>
              </a:rPr>
              <a:t>Informativeness</a:t>
            </a:r>
            <a:endParaRPr lang="en-US" altLang="zh-CN" b="1" dirty="0">
              <a:solidFill>
                <a:srgbClr val="000000"/>
              </a:solidFill>
            </a:endParaRP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“this paper” (frequent but not discriminative, not informative)</a:t>
            </a: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Completeness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“vector machine” vs. “support vector machine”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alt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Experiments </a:t>
            </a:r>
            <a:r>
              <a:rPr lang="en-US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 Yelp Reviews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" t="8" r="555" b="1631"/>
          <a:stretch>
            <a:fillRect/>
          </a:stretch>
        </p:blipFill>
        <p:spPr bwMode="auto">
          <a:xfrm>
            <a:off x="182880" y="1721757"/>
            <a:ext cx="8778240" cy="3987671"/>
          </a:xfrm>
          <a:prstGeom prst="rect">
            <a:avLst/>
          </a:prstGeom>
          <a:blipFill dpi="0" rotWithShape="1">
            <a:blip r:embed="rId3"/>
            <a:srcRect l="-49" t="8" r="555" b="1631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68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Faster and Generating Better Quality Phrases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91" y="1620981"/>
            <a:ext cx="5040625" cy="24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945876" y="2446732"/>
            <a:ext cx="2048046" cy="646331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Running time of different algorithms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91" y="4099617"/>
            <a:ext cx="5019299" cy="26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945876" y="4622728"/>
            <a:ext cx="2119020" cy="646331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 quality measured by z-score</a:t>
            </a:r>
          </a:p>
        </p:txBody>
      </p:sp>
    </p:spTree>
    <p:extLst>
      <p:ext uri="{BB962C8B-B14F-4D97-AF65-F5344CB8AC3E}">
        <p14:creationId xmlns:p14="http://schemas.microsoft.com/office/powerpoint/2010/main" val="14661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SegPhrase</a:t>
            </a:r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From Raw Corpus </a:t>
            </a:r>
            <a:b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Quality Phrases and Segmented Corpus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150114"/>
            <a:ext cx="875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J. Liu et al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b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Mining Quality Phrases from Massive Text Corpora.</a:t>
            </a:r>
            <a:r>
              <a:rPr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SIGMOD,</a:t>
            </a:r>
            <a:r>
              <a:rPr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2015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won Grand Prize in Yelp Dataset Challenge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8650" y="1676400"/>
            <a:ext cx="8344635" cy="3993224"/>
            <a:chOff x="1028308" y="1616092"/>
            <a:chExt cx="9616888" cy="4485057"/>
          </a:xfrm>
        </p:grpSpPr>
        <p:pic>
          <p:nvPicPr>
            <p:cNvPr id="7" name="Picture 19" descr="Untitled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8" t="27533" r="7860" b="28090"/>
            <a:stretch/>
          </p:blipFill>
          <p:spPr>
            <a:xfrm>
              <a:off x="3559198" y="2241614"/>
              <a:ext cx="3413339" cy="15009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62297" y="2071000"/>
              <a:ext cx="3027249" cy="838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1</a:t>
              </a:r>
              <a:endParaRPr lang="en-US" sz="11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  <a:p>
              <a:pPr defTabSz="685800"/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Citation recommendation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is an interesting but challenging research problem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data mining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area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. </a:t>
              </a:r>
            </a:p>
          </p:txBody>
        </p:sp>
        <p:pic>
          <p:nvPicPr>
            <p:cNvPr id="9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188" y="2373463"/>
              <a:ext cx="1382466" cy="1440837"/>
            </a:xfrm>
            <a:prstGeom prst="rect">
              <a:avLst/>
            </a:prstGeom>
          </p:spPr>
        </p:pic>
        <p:sp>
          <p:nvSpPr>
            <p:cNvPr id="10" name="Down Arrow 9"/>
            <p:cNvSpPr/>
            <p:nvPr/>
          </p:nvSpPr>
          <p:spPr>
            <a:xfrm rot="16200000">
              <a:off x="4051479" y="4481344"/>
              <a:ext cx="315253" cy="60270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62300" y="2741975"/>
              <a:ext cx="3027249" cy="838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2</a:t>
              </a:r>
            </a:p>
            <a:p>
              <a:pPr defTabSz="685800"/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 this study, we investigate the problem in the context of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heterogeneous information networks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using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data mining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technique.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3727" y="5147835"/>
              <a:ext cx="17901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Phrase</a:t>
              </a:r>
              <a:r>
                <a:rPr lang="zh-CN" alt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Mining</a:t>
              </a:r>
              <a:endParaRPr lang="en-US" sz="15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62300" y="3573911"/>
              <a:ext cx="3027249" cy="10197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3</a:t>
              </a:r>
            </a:p>
            <a:p>
              <a:pPr defTabSz="685800"/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Principal Component Analysis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is a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linear dimensionality reduction</a:t>
              </a:r>
              <a:r>
                <a:rPr lang="en-US" sz="1050" dirty="0">
                  <a:solidFill>
                    <a:srgbClr val="C0504D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technique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commonly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used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machine</a:t>
              </a:r>
              <a:r>
                <a:rPr lang="zh-CN" alt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learning</a:t>
              </a:r>
              <a:r>
                <a:rPr lang="zh-CN" alt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applications.</a:t>
              </a:r>
              <a:endParaRPr lang="en-US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39703" y="1638215"/>
              <a:ext cx="1999788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Quality</a:t>
              </a:r>
              <a:r>
                <a:rPr lang="zh-CN" alt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Phras</a:t>
              </a:r>
              <a:r>
                <a:rPr lang="en-US" altLang="zh-CN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es</a:t>
              </a:r>
              <a:endParaRPr lang="en-US" sz="16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5" name="Up-Down Arrow 16"/>
            <p:cNvSpPr/>
            <p:nvPr/>
          </p:nvSpPr>
          <p:spPr>
            <a:xfrm rot="16200000">
              <a:off x="7333231" y="4069542"/>
              <a:ext cx="294166" cy="1520112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685800"/>
              <a:endParaRPr lang="en-US" sz="135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1290" y="5147835"/>
              <a:ext cx="2628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Phrasal Segmentation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16483" y="1638215"/>
              <a:ext cx="1750423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Raw Corpus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76028" y="1616092"/>
              <a:ext cx="2241415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Segmented Corpus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64614" y="4618642"/>
              <a:ext cx="2254159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Input Raw Corpus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13828" y="4616629"/>
              <a:ext cx="1999788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Quality</a:t>
              </a:r>
              <a:r>
                <a:rPr lang="zh-CN" alt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Phras</a:t>
              </a:r>
              <a:r>
                <a:rPr lang="en-US" altLang="zh-CN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es</a:t>
              </a:r>
              <a:endParaRPr lang="en-US" sz="16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47013" y="4635710"/>
              <a:ext cx="2298183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Segmented Corpus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308" y="3860225"/>
              <a:ext cx="788175" cy="72289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854316" y="3920263"/>
              <a:ext cx="2329444" cy="65680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" charset="0"/>
                  <a:ea typeface="Times" charset="0"/>
                  <a:cs typeface="Times" charset="0"/>
                </a:rPr>
                <a:t>+ A small set of </a:t>
              </a:r>
              <a:r>
                <a:rPr lang="en-US" sz="1600" dirty="0" smtClean="0">
                  <a:latin typeface="Times" charset="0"/>
                  <a:ea typeface="Times" charset="0"/>
                  <a:cs typeface="Times" charset="0"/>
                </a:rPr>
                <a:t>labels</a:t>
              </a:r>
              <a:endParaRPr lang="zh-CN" altLang="en-US" sz="1600" dirty="0" smtClean="0">
                <a:latin typeface="Times" charset="0"/>
                <a:ea typeface="Times" charset="0"/>
                <a:cs typeface="Times" charset="0"/>
              </a:endParaRPr>
            </a:p>
            <a:p>
              <a:pPr algn="ctr"/>
              <a:r>
                <a:rPr lang="en-US" sz="1600" dirty="0" smtClean="0">
                  <a:latin typeface="Times" charset="0"/>
                  <a:ea typeface="Times" charset="0"/>
                  <a:cs typeface="Times" charset="0"/>
                </a:rPr>
                <a:t>or </a:t>
              </a:r>
              <a:r>
                <a:rPr lang="en-US" sz="1600" dirty="0">
                  <a:latin typeface="Times" charset="0"/>
                  <a:ea typeface="Times" charset="0"/>
                  <a:cs typeface="Times" charset="0"/>
                </a:rPr>
                <a:t>a general KB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33370" y="5608707"/>
              <a:ext cx="7079165" cy="492442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dirty="0">
                  <a:solidFill>
                    <a:srgbClr val="000000"/>
                  </a:solidFill>
                  <a:latin typeface="Times" charset="0"/>
                  <a:ea typeface="Times" charset="0"/>
                  <a:cs typeface="Times" charset="0"/>
                </a:rPr>
                <a:t>Integrating phrase mining with phrasal segmentation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Experiments: </a:t>
            </a:r>
            <a:r>
              <a:rPr lang="en-US" sz="31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Interesting </a:t>
            </a:r>
            <a:r>
              <a:rPr lang="en-US" sz="3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Phrases Generated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(From the Titles and Abstracts of SIGMOD)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31005388"/>
              </p:ext>
            </p:extLst>
          </p:nvPr>
        </p:nvGraphicFramePr>
        <p:xfrm>
          <a:off x="428993" y="1418491"/>
          <a:ext cx="8286014" cy="5126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444"/>
                <a:gridCol w="3335074"/>
                <a:gridCol w="3635496"/>
              </a:tblGrid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SIGMOD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Method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SegPhrase</a:t>
                      </a:r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Chunking (TF-IDF &amp; C-Value)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 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system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system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relational database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processing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optimization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optimization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processing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relational database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sql</a:t>
                      </a:r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server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technology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relational data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server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 structure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large volume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join query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performance study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web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web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high dimensional data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efficient implementation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location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based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sensor network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xml schema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large collection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two phase locking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important issue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deep web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frequent </a:t>
                      </a:r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itemset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90799" y="4519396"/>
            <a:ext cx="2493817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20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Only in </a:t>
            </a:r>
            <a:r>
              <a:rPr lang="en-US" sz="2000" b="1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SegPhrase</a:t>
            </a:r>
            <a:r>
              <a:rPr lang="en-US" sz="20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+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7950" y="4519396"/>
            <a:ext cx="2508171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20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Only in Chunking</a:t>
            </a:r>
            <a:endParaRPr lang="en-US" sz="20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Quality Phrases in Multiple Languages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0" y="1773270"/>
            <a:ext cx="4760768" cy="3877502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sz="2000" dirty="0">
                <a:solidFill>
                  <a:srgbClr val="000000"/>
                </a:solidFill>
              </a:rPr>
              <a:t>Both </a:t>
            </a:r>
            <a:r>
              <a:rPr lang="en-US" sz="2000" dirty="0" err="1">
                <a:solidFill>
                  <a:srgbClr val="000000"/>
                </a:solidFill>
              </a:rPr>
              <a:t>ToPMine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 err="1">
                <a:solidFill>
                  <a:srgbClr val="000000"/>
                </a:solidFill>
              </a:rPr>
              <a:t>SegPhrase</a:t>
            </a:r>
            <a:r>
              <a:rPr lang="en-US" sz="2000" dirty="0">
                <a:solidFill>
                  <a:srgbClr val="000000"/>
                </a:solidFill>
              </a:rPr>
              <a:t>+ are extensible to mining quality phrases in multiple languages</a:t>
            </a:r>
          </a:p>
          <a:p>
            <a:pPr marL="411480" lvl="1">
              <a:spcAft>
                <a:spcPts val="450"/>
              </a:spcAft>
            </a:pPr>
            <a:r>
              <a:rPr lang="en-US" sz="2000" dirty="0" err="1">
                <a:solidFill>
                  <a:srgbClr val="000000"/>
                </a:solidFill>
              </a:rPr>
              <a:t>SegPhrase</a:t>
            </a:r>
            <a:r>
              <a:rPr lang="en-US" sz="2000" dirty="0">
                <a:solidFill>
                  <a:srgbClr val="000000"/>
                </a:solidFill>
              </a:rPr>
              <a:t>+ on Chinese (From Chinese Wikipedia)</a:t>
            </a:r>
          </a:p>
          <a:p>
            <a:pPr marL="411480" lvl="1">
              <a:spcAft>
                <a:spcPts val="450"/>
              </a:spcAft>
            </a:pPr>
            <a:r>
              <a:rPr lang="en-US" sz="2000" dirty="0" err="1">
                <a:solidFill>
                  <a:srgbClr val="000000"/>
                </a:solidFill>
              </a:rPr>
              <a:t>ToPMine</a:t>
            </a:r>
            <a:r>
              <a:rPr lang="en-US" sz="2000" dirty="0">
                <a:solidFill>
                  <a:srgbClr val="000000"/>
                </a:solidFill>
              </a:rPr>
              <a:t> on Arabic (</a:t>
            </a:r>
            <a:r>
              <a:rPr lang="en-US" altLang="en-US" sz="2000" dirty="0"/>
              <a:t>From Quran </a:t>
            </a:r>
            <a:r>
              <a:rPr lang="en-US" altLang="en-US" sz="2000" dirty="0" smtClean="0"/>
              <a:t>Fus7a </a:t>
            </a:r>
            <a:r>
              <a:rPr lang="en-US" altLang="en-US" sz="2000" dirty="0"/>
              <a:t>Arabic)(no preprocessing)</a:t>
            </a:r>
          </a:p>
          <a:p>
            <a:pPr marL="501968" lvl="2">
              <a:spcAft>
                <a:spcPts val="450"/>
              </a:spcAft>
            </a:pPr>
            <a:r>
              <a:rPr lang="en-US" altLang="en-US" sz="2000" dirty="0"/>
              <a:t>Experimental results of Arabic phrases:</a:t>
            </a:r>
          </a:p>
          <a:p>
            <a:pPr marL="386954" lvl="2" indent="0" defTabSz="342900" eaLnBrk="0" hangingPunct="0">
              <a:spcAft>
                <a:spcPts val="450"/>
              </a:spcAft>
              <a:buSzPct val="70000"/>
              <a:buNone/>
            </a:pPr>
            <a:r>
              <a:rPr lang="x-none" sz="2000" dirty="0">
                <a:solidFill>
                  <a:prstClr val="black"/>
                </a:solidFill>
              </a:rPr>
              <a:t>كفروا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  <a:sym typeface="Wingdings"/>
              </a:rPr>
              <a:t> Those who disbelieve</a:t>
            </a:r>
          </a:p>
          <a:p>
            <a:pPr marL="386954" lvl="2" indent="0" defTabSz="342900" eaLnBrk="0" hangingPunct="0">
              <a:spcAft>
                <a:spcPts val="450"/>
              </a:spcAft>
              <a:buSzPct val="70000"/>
              <a:buNone/>
            </a:pPr>
            <a:r>
              <a:rPr lang="x-none" sz="2000" dirty="0">
                <a:solidFill>
                  <a:prstClr val="black"/>
                </a:solidFill>
                <a:sym typeface="Wingdings"/>
              </a:rPr>
              <a:t>بسم الله الرحمن الرحيم</a:t>
            </a:r>
            <a:r>
              <a:rPr lang="en-US" sz="2000" dirty="0">
                <a:solidFill>
                  <a:prstClr val="black"/>
                </a:solidFill>
                <a:sym typeface="Wingdings"/>
              </a:rPr>
              <a:t> In the name of God the Gracious and </a:t>
            </a:r>
            <a:r>
              <a:rPr lang="en-US" sz="2000" dirty="0" smtClean="0">
                <a:solidFill>
                  <a:prstClr val="black"/>
                </a:solidFill>
                <a:sym typeface="Wingdings"/>
              </a:rPr>
              <a:t>Merciful</a:t>
            </a:r>
            <a:endParaRPr lang="en-US" sz="2000" dirty="0">
              <a:solidFill>
                <a:prstClr val="black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81919"/>
              </p:ext>
            </p:extLst>
          </p:nvPr>
        </p:nvGraphicFramePr>
        <p:xfrm>
          <a:off x="4675147" y="1608901"/>
          <a:ext cx="4344162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304"/>
                <a:gridCol w="2203316"/>
                <a:gridCol w="1641542"/>
              </a:tblGrid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Rank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Phrase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In English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首席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执行官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CEO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中间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偏右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Middle-right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百度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百科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Baidu </a:t>
                      </a:r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Pedia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热带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气旋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Tropical cyclone</a:t>
                      </a:r>
                    </a:p>
                  </a:txBody>
                  <a:tcPr marL="68580" marR="68580" marT="34290" marB="34290"/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86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中国科学院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院士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Fellow of Chinese Academy of Sciences</a:t>
                      </a: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十大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中文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金曲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Top-10 Chinese Songs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全球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资讯网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Global Info Website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天一阁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藏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明代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科举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录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选刊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 Chinese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book name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9934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国家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戏剧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院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National Theater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9935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谢谢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你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Thank you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Philosophy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Entity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recognition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and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typing</a:t>
            </a:r>
            <a:endParaRPr lang="zh-CN" altLang="en-US" sz="2400" b="1" dirty="0">
              <a:solidFill>
                <a:srgbClr val="00B050"/>
              </a:solidFill>
            </a:endParaRPr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4898730" y="2844323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78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Why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Entity Recognition and Typing from Massive Corpora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Traditional</a:t>
            </a:r>
            <a:r>
              <a:rPr lang="zh-CN" altLang="en-US" sz="2000" dirty="0"/>
              <a:t> </a:t>
            </a:r>
            <a:r>
              <a:rPr lang="en-US" altLang="zh-CN" sz="2000" dirty="0"/>
              <a:t>named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recognition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r>
              <a:rPr lang="zh-CN" altLang="en-US" sz="2000" dirty="0"/>
              <a:t> </a:t>
            </a:r>
            <a:r>
              <a:rPr lang="en-US" altLang="zh-CN" sz="2000" dirty="0"/>
              <a:t>are designed for</a:t>
            </a:r>
            <a:r>
              <a:rPr lang="en-US" altLang="zh-CN" sz="2000" dirty="0">
                <a:solidFill>
                  <a:srgbClr val="C0504D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major types</a:t>
            </a:r>
            <a:r>
              <a:rPr lang="en-US" altLang="zh-CN" sz="2000" dirty="0"/>
              <a:t> (e.g., PER, LOC, ORG) and </a:t>
            </a:r>
            <a:r>
              <a:rPr lang="en-US" altLang="zh-CN" sz="2000" dirty="0">
                <a:solidFill>
                  <a:srgbClr val="FF0000"/>
                </a:solidFill>
              </a:rPr>
              <a:t>general domains </a:t>
            </a:r>
            <a:r>
              <a:rPr lang="en-US" altLang="zh-CN" sz="2000" dirty="0"/>
              <a:t>(e.g., news)</a:t>
            </a:r>
          </a:p>
          <a:p>
            <a:pPr lvl="1"/>
            <a:r>
              <a:rPr lang="en-US" altLang="zh-CN" sz="1800" dirty="0"/>
              <a:t>Require additional steps to adapt to </a:t>
            </a:r>
            <a:r>
              <a:rPr lang="en-US" altLang="zh-CN" sz="1800" dirty="0">
                <a:solidFill>
                  <a:srgbClr val="FF0000"/>
                </a:solidFill>
              </a:rPr>
              <a:t>new domains/types</a:t>
            </a:r>
          </a:p>
          <a:p>
            <a:pPr lvl="1"/>
            <a:r>
              <a:rPr lang="en-US" altLang="zh-CN" sz="1800" dirty="0"/>
              <a:t>Expensive human labor on annotation</a:t>
            </a:r>
          </a:p>
          <a:p>
            <a:pPr lvl="2"/>
            <a:r>
              <a:rPr lang="en-US" altLang="zh-CN" sz="1800" dirty="0"/>
              <a:t>500 documents for entity extraction; 20,000 queries for entity linking</a:t>
            </a:r>
          </a:p>
          <a:p>
            <a:pPr lvl="1"/>
            <a:r>
              <a:rPr lang="en-US" altLang="zh-CN" sz="1800" dirty="0"/>
              <a:t>Unsatisfying agreement due to various granularity levels and scopes of types</a:t>
            </a:r>
          </a:p>
          <a:p>
            <a:r>
              <a:rPr lang="en-US" altLang="zh-CN" sz="2000" dirty="0"/>
              <a:t>Entities obtained by </a:t>
            </a:r>
            <a:r>
              <a:rPr lang="en-US" altLang="zh-CN" sz="2000" dirty="0">
                <a:solidFill>
                  <a:srgbClr val="FF0000"/>
                </a:solidFill>
              </a:rPr>
              <a:t>entity linking techniques </a:t>
            </a:r>
            <a:r>
              <a:rPr lang="en-US" altLang="zh-CN" sz="2000" dirty="0"/>
              <a:t>have </a:t>
            </a:r>
            <a:r>
              <a:rPr lang="en-US" altLang="zh-CN" sz="2000" i="1" dirty="0"/>
              <a:t>limited</a:t>
            </a:r>
            <a:r>
              <a:rPr lang="en-US" altLang="zh-CN" sz="2000" dirty="0">
                <a:solidFill>
                  <a:srgbClr val="C0504D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coverage</a:t>
            </a:r>
            <a:r>
              <a:rPr lang="en-US" altLang="zh-CN" sz="2000" dirty="0"/>
              <a:t> and </a:t>
            </a:r>
            <a:r>
              <a:rPr lang="en-US" altLang="zh-CN" sz="2000" dirty="0">
                <a:solidFill>
                  <a:srgbClr val="FF0000"/>
                </a:solidFill>
              </a:rPr>
              <a:t>freshness</a:t>
            </a:r>
          </a:p>
          <a:p>
            <a:pPr lvl="1"/>
            <a:r>
              <a:rPr lang="en-US" altLang="zh-CN" sz="1800" dirty="0"/>
              <a:t>&gt; 50% </a:t>
            </a:r>
            <a:r>
              <a:rPr lang="en-US" altLang="zh-CN" sz="1800" dirty="0" err="1"/>
              <a:t>unlinkable</a:t>
            </a:r>
            <a:r>
              <a:rPr lang="en-US" altLang="zh-CN" sz="1800" dirty="0"/>
              <a:t> entity mentions in Web corpus [Lin et al., EMNLP’12] </a:t>
            </a:r>
          </a:p>
          <a:p>
            <a:pPr lvl="1"/>
            <a:r>
              <a:rPr lang="en-US" altLang="zh-CN" sz="1800" dirty="0"/>
              <a:t>&gt; 90%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experiment</a:t>
            </a:r>
            <a:r>
              <a:rPr lang="zh-CN" altLang="en-US" sz="1800" dirty="0"/>
              <a:t> </a:t>
            </a:r>
            <a:r>
              <a:rPr lang="en-US" altLang="zh-CN" sz="1800" dirty="0"/>
              <a:t>corpora: tweets, Yelp reviews, …</a:t>
            </a:r>
          </a:p>
          <a:p>
            <a:pPr>
              <a:spcAft>
                <a:spcPts val="450"/>
              </a:spcAft>
            </a:pPr>
            <a:r>
              <a:rPr lang="en-US" altLang="zh-CN" sz="2000" dirty="0"/>
              <a:t>A new approach: </a:t>
            </a:r>
            <a:r>
              <a:rPr lang="en-US" altLang="zh-CN" sz="2000" dirty="0" err="1"/>
              <a:t>ClusType</a:t>
            </a:r>
            <a:r>
              <a:rPr lang="en-US" altLang="zh-CN" sz="2000" dirty="0"/>
              <a:t>: </a:t>
            </a:r>
            <a:r>
              <a:rPr lang="en-US" sz="2000" dirty="0"/>
              <a:t>Entity Recognition and Typing by Relation Phrase-Based Clustering</a:t>
            </a:r>
            <a:r>
              <a:rPr lang="en-US" altLang="zh-CN" sz="2000" dirty="0"/>
              <a:t> [Ren, et al., KDD 2015]</a:t>
            </a:r>
          </a:p>
          <a:p>
            <a:pPr lvl="1">
              <a:spcAft>
                <a:spcPts val="450"/>
              </a:spcAft>
            </a:pPr>
            <a:r>
              <a:rPr lang="en-US" altLang="zh-CN" sz="1800" dirty="0"/>
              <a:t>Recognizing entity mentions of target types with </a:t>
            </a:r>
            <a:r>
              <a:rPr lang="en-US" altLang="zh-CN" sz="1800" dirty="0">
                <a:solidFill>
                  <a:srgbClr val="FF0000"/>
                </a:solidFill>
              </a:rPr>
              <a:t>minimal/no human supervision </a:t>
            </a:r>
            <a:r>
              <a:rPr lang="en-US" altLang="zh-CN" sz="1800" dirty="0"/>
              <a:t>and with </a:t>
            </a:r>
            <a:r>
              <a:rPr lang="en-US" altLang="zh-CN" sz="1800" dirty="0">
                <a:solidFill>
                  <a:srgbClr val="FF0000"/>
                </a:solidFill>
              </a:rPr>
              <a:t>no requirement that entities can be found in a KB </a:t>
            </a:r>
            <a:r>
              <a:rPr lang="en-US" altLang="zh-CN" sz="1800" dirty="0"/>
              <a:t>(distant supervision</a:t>
            </a:r>
            <a:r>
              <a:rPr lang="en-US" altLang="zh-CN" sz="1800" dirty="0" smtClean="0"/>
              <a:t>)</a:t>
            </a:r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Recognizing Typed</a:t>
            </a:r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</a:t>
            </a:fld>
            <a:endParaRPr 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209800" y="2341950"/>
            <a:ext cx="2819400" cy="1524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68577" tIns="34289" rIns="68577" bIns="3428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best BBQ I’ve tasted in Phoenix! I had the pulled pork sandwich with coleslaw and baked beans for lunch. ... The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owner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very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nice.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1575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下箭头 3"/>
          <p:cNvSpPr/>
          <p:nvPr/>
        </p:nvSpPr>
        <p:spPr>
          <a:xfrm rot="16200000">
            <a:off x="5067300" y="2837250"/>
            <a:ext cx="53340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638800" y="2265750"/>
            <a:ext cx="3352800" cy="1600200"/>
          </a:xfrm>
          <a:prstGeom prst="rect">
            <a:avLst/>
          </a:prstGeom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The best </a:t>
            </a:r>
            <a:r>
              <a:rPr lang="en-US" altLang="zh-CN" sz="1575" dirty="0" err="1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BBQ:Food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I’ve tasted in </a:t>
            </a:r>
            <a:r>
              <a:rPr lang="en-US" altLang="zh-CN" sz="1575" dirty="0" err="1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Phoenix:LOC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! I had the </a:t>
            </a:r>
            <a:r>
              <a:rPr lang="en-US" altLang="zh-CN" sz="157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[pulled pork sandwich]:Food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with </a:t>
            </a:r>
            <a:r>
              <a:rPr lang="en-US" altLang="zh-CN" sz="1575" dirty="0" err="1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coleslaw:Food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sz="157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[baked beans]:Food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for lunch. …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 err="1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owner:JOB</a:t>
            </a:r>
            <a:r>
              <a:rPr lang="zh-CN" altLang="zh-CN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_</a:t>
            </a:r>
            <a:r>
              <a:rPr lang="en-US" altLang="zh-CN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TITLE</a:t>
            </a:r>
            <a:r>
              <a:rPr lang="zh-CN" altLang="en-US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very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nice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52400" y="2646750"/>
            <a:ext cx="1600200" cy="1676400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FOOD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LOCATION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JOB</a:t>
            </a:r>
            <a:r>
              <a:rPr lang="zh-CN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_</a:t>
            </a:r>
            <a:r>
              <a:rPr lang="en-US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TITLE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4BACC6"/>
                </a:solidFill>
                <a:latin typeface="Times" charset="0"/>
                <a:ea typeface="Times" charset="0"/>
                <a:cs typeface="Times" charset="0"/>
              </a:rPr>
              <a:t>EVENT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8064A2"/>
                </a:solidFill>
                <a:latin typeface="Times" charset="0"/>
                <a:ea typeface="Times" charset="0"/>
                <a:cs typeface="Times" charset="0"/>
              </a:rPr>
              <a:t>ORGANIZATION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</a:p>
        </p:txBody>
      </p:sp>
      <p:sp>
        <p:nvSpPr>
          <p:cNvPr id="9" name="文本框 4"/>
          <p:cNvSpPr txBox="1"/>
          <p:nvPr/>
        </p:nvSpPr>
        <p:spPr>
          <a:xfrm>
            <a:off x="228600" y="2265750"/>
            <a:ext cx="1457310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Target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90311" y="1820219"/>
            <a:ext cx="798416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Identifying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token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span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in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documents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labeling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their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endParaRPr kumimoji="1" lang="zh-CN" altLang="en-US" b="1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" y="4780352"/>
            <a:ext cx="3124200" cy="64632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Enabling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analysis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endParaRPr kumimoji="1" lang="zh-CN" altLang="en-US" b="1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20903" y="3871785"/>
            <a:ext cx="1057778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Plain text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9778" y="3865950"/>
            <a:ext cx="2381024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Text with typed entities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直线箭头连接符 14"/>
          <p:cNvCxnSpPr/>
          <p:nvPr/>
        </p:nvCxnSpPr>
        <p:spPr>
          <a:xfrm flipH="1">
            <a:off x="4143379" y="4018353"/>
            <a:ext cx="1752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5"/>
          <p:cNvCxnSpPr/>
          <p:nvPr/>
        </p:nvCxnSpPr>
        <p:spPr>
          <a:xfrm flipH="1">
            <a:off x="5514979" y="4018353"/>
            <a:ext cx="3810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9"/>
          <p:cNvCxnSpPr/>
          <p:nvPr/>
        </p:nvCxnSpPr>
        <p:spPr>
          <a:xfrm>
            <a:off x="5895979" y="4018353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25"/>
          <p:cNvSpPr txBox="1"/>
          <p:nvPr/>
        </p:nvSpPr>
        <p:spPr>
          <a:xfrm>
            <a:off x="3709764" y="4563421"/>
            <a:ext cx="81303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FOOD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文本框 26"/>
          <p:cNvSpPr txBox="1"/>
          <p:nvPr/>
        </p:nvSpPr>
        <p:spPr>
          <a:xfrm>
            <a:off x="4981582" y="4563421"/>
            <a:ext cx="1339072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LOCATION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文本框 27"/>
          <p:cNvSpPr txBox="1"/>
          <p:nvPr/>
        </p:nvSpPr>
        <p:spPr>
          <a:xfrm>
            <a:off x="6505580" y="4551753"/>
            <a:ext cx="94127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4BACC6"/>
                </a:solidFill>
                <a:latin typeface="Times" charset="0"/>
                <a:ea typeface="Times" charset="0"/>
                <a:cs typeface="Times" charset="0"/>
              </a:rPr>
              <a:t>EVENT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直线箭头连接符 31"/>
          <p:cNvCxnSpPr>
            <a:stCxn id="20" idx="2"/>
          </p:cNvCxnSpPr>
          <p:nvPr/>
        </p:nvCxnSpPr>
        <p:spPr>
          <a:xfrm flipH="1">
            <a:off x="4067182" y="4932747"/>
            <a:ext cx="10497" cy="304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32"/>
          <p:cNvCxnSpPr>
            <a:stCxn id="21" idx="2"/>
          </p:cNvCxnSpPr>
          <p:nvPr/>
        </p:nvCxnSpPr>
        <p:spPr>
          <a:xfrm>
            <a:off x="5551380" y="4932747"/>
            <a:ext cx="39802" cy="304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36"/>
          <p:cNvCxnSpPr>
            <a:stCxn id="22" idx="2"/>
          </p:cNvCxnSpPr>
          <p:nvPr/>
        </p:nvCxnSpPr>
        <p:spPr>
          <a:xfrm flipH="1">
            <a:off x="6886581" y="4921079"/>
            <a:ext cx="19904" cy="316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9" y="5237553"/>
            <a:ext cx="762000" cy="762000"/>
          </a:xfrm>
          <a:prstGeom prst="rect">
            <a:avLst/>
          </a:prstGeom>
        </p:spPr>
      </p:pic>
      <p:pic>
        <p:nvPicPr>
          <p:cNvPr id="2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5237554"/>
            <a:ext cx="673100" cy="673100"/>
          </a:xfrm>
          <a:prstGeom prst="rect">
            <a:avLst/>
          </a:prstGeom>
        </p:spPr>
      </p:pic>
      <p:pic>
        <p:nvPicPr>
          <p:cNvPr id="2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9" y="523755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A Distant Supervision Framework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6582" y="1693045"/>
            <a:ext cx="4132176" cy="35102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b="1" dirty="0"/>
              <a:t>Problem:</a:t>
            </a:r>
            <a:r>
              <a:rPr lang="en-US" altLang="zh-CN" sz="1800" i="1" dirty="0"/>
              <a:t> Distantly-supervised entity recognition in a domain-specific corpus</a:t>
            </a:r>
            <a:endParaRPr kumimoji="1" lang="en-US" altLang="zh-CN" sz="1800" i="1" dirty="0"/>
          </a:p>
          <a:p>
            <a:pPr lvl="1"/>
            <a:r>
              <a:rPr kumimoji="1" lang="en-US" altLang="zh-CN" sz="1800" dirty="0"/>
              <a:t>Given: (1) 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domain-specific corpus </a:t>
            </a:r>
            <a:r>
              <a:rPr kumimoji="1" lang="en-US" altLang="zh-CN" sz="1800" i="1" dirty="0"/>
              <a:t>D, </a:t>
            </a:r>
            <a:r>
              <a:rPr kumimoji="1" lang="en-US" altLang="zh-CN" sz="1800" dirty="0"/>
              <a:t>(2)</a:t>
            </a:r>
            <a:r>
              <a:rPr kumimoji="1" lang="en-US" altLang="zh-CN" sz="1800" i="1" dirty="0"/>
              <a:t> </a:t>
            </a:r>
            <a:r>
              <a:rPr kumimoji="1" lang="en-US" altLang="zh-CN" sz="1800" dirty="0"/>
              <a:t>a knowledge base (e.g., Freebase), (3) a</a:t>
            </a:r>
            <a:r>
              <a:rPr kumimoji="1" lang="zh-CN" altLang="en-US" sz="1800" dirty="0"/>
              <a:t> </a:t>
            </a:r>
            <a:r>
              <a:rPr lang="en-US" altLang="zh-CN" sz="1800" dirty="0"/>
              <a:t>set of target types (</a:t>
            </a:r>
            <a:r>
              <a:rPr lang="en-US" altLang="zh-CN" sz="1800" i="1" dirty="0"/>
              <a:t>T</a:t>
            </a:r>
            <a:r>
              <a:rPr lang="en-US" altLang="zh-CN" sz="1800" dirty="0"/>
              <a:t>) from a KB</a:t>
            </a:r>
          </a:p>
          <a:p>
            <a:pPr lvl="1"/>
            <a:r>
              <a:rPr lang="en-US" altLang="zh-CN" sz="1800" dirty="0"/>
              <a:t>Detect</a:t>
            </a:r>
            <a:r>
              <a:rPr lang="zh-CN" altLang="en-US" sz="1800" dirty="0"/>
              <a:t> </a:t>
            </a:r>
            <a:r>
              <a:rPr lang="en-US" altLang="zh-CN" sz="1800" dirty="0"/>
              <a:t>candidate</a:t>
            </a:r>
            <a:r>
              <a:rPr lang="zh-CN" altLang="en-US" sz="1800" dirty="0"/>
              <a:t> </a:t>
            </a:r>
            <a:r>
              <a:rPr lang="en-US" altLang="zh-CN" sz="1800" dirty="0"/>
              <a:t>entity mentions</a:t>
            </a:r>
            <a:r>
              <a:rPr lang="zh-CN" altLang="en-US" sz="1800" dirty="0"/>
              <a:t> </a:t>
            </a:r>
            <a:r>
              <a:rPr lang="en-US" altLang="zh-CN" sz="1800" dirty="0"/>
              <a:t>in D, and categorize each candidate mention by target types or</a:t>
            </a:r>
            <a:r>
              <a:rPr lang="zh-CN" altLang="en-US" sz="1800" dirty="0"/>
              <a:t> </a:t>
            </a:r>
            <a:r>
              <a:rPr lang="en-US" altLang="zh-CN" sz="1800" dirty="0"/>
              <a:t>Not-Of-Interest (NOI)</a:t>
            </a:r>
            <a:endParaRPr kumimoji="1" lang="en-US" altLang="zh-CN" sz="1800" dirty="0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48" y="1693045"/>
            <a:ext cx="4726103" cy="31706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6582" y="4644458"/>
            <a:ext cx="8706254" cy="1403589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Detect entity mentions from text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Map candidate mentions to KB entities of target types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Use confidently mapped {mention, type} to infer types of remaining candidate mentions</a:t>
            </a:r>
          </a:p>
          <a:p>
            <a:pPr>
              <a:spcAft>
                <a:spcPts val="450"/>
              </a:spcAft>
            </a:pPr>
            <a:endParaRPr lang="en-US" altLang="en-US" sz="21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Structuring </a:t>
            </a:r>
            <a:r>
              <a:rPr lang="en-US" altLang="zh-CN" sz="4000" dirty="0"/>
              <a:t>behavioral content and integrating behavioral analysis with information networks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6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Entity Recognition and Typing: Challenges and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1510" y="1517427"/>
            <a:ext cx="8360116" cy="1686171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463" lvl="1" indent="-346463">
              <a:spcBef>
                <a:spcPts val="0"/>
              </a:spcBef>
              <a:buClr>
                <a:srgbClr val="0000CC"/>
              </a:buClr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1: Domain Restriction:  Extensive training, use general-domain corpora,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 work well on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specific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or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emerging domains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8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e.g.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tweets, Yelp reviews)</a:t>
            </a:r>
            <a:endParaRPr kumimoji="1" lang="en-US" altLang="zh-CN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lvl="1">
              <a:spcBef>
                <a:spcPts val="0"/>
              </a:spcBef>
            </a:pPr>
            <a:r>
              <a:rPr kumimoji="1"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Domain-agnostic phrase mining: Extracts candidate entity mentions with</a:t>
            </a:r>
            <a:r>
              <a:rPr lang="en-US" altLang="zh-CN" sz="1650" dirty="0">
                <a:solidFill>
                  <a:srgbClr val="BD582C"/>
                </a:solidFill>
                <a:latin typeface="Times" charset="0"/>
                <a:ea typeface="Times" charset="0"/>
                <a:cs typeface="Times" charset="0"/>
              </a:rPr>
              <a:t> minimal linguistic assumption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(e.g., only use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POS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tagging)</a:t>
            </a:r>
          </a:p>
          <a:p>
            <a:pPr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2: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Name ambiguity: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Multiple entities may share the same surface name</a:t>
            </a:r>
          </a:p>
          <a:p>
            <a:pPr lvl="1">
              <a:spcBef>
                <a:spcPts val="0"/>
              </a:spcBef>
            </a:pP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Model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each</a:t>
            </a:r>
            <a:r>
              <a:rPr lang="en-US" altLang="zh-CN" sz="1650" i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mention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based on its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surface name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context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3292" y="3840353"/>
            <a:ext cx="1178207" cy="51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Washington</a:t>
            </a:r>
            <a:endParaRPr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椭圆 23"/>
          <p:cNvSpPr/>
          <p:nvPr/>
        </p:nvSpPr>
        <p:spPr>
          <a:xfrm>
            <a:off x="4714352" y="3821032"/>
            <a:ext cx="863081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State</a:t>
            </a:r>
            <a:endParaRPr kumimoji="1"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24"/>
          <p:cNvSpPr txBox="1"/>
          <p:nvPr/>
        </p:nvSpPr>
        <p:spPr>
          <a:xfrm>
            <a:off x="5530553" y="3903338"/>
            <a:ext cx="386632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or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926985" y="3830960"/>
            <a:ext cx="1162983" cy="51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Washington</a:t>
            </a:r>
            <a:endParaRPr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矩形 26"/>
          <p:cNvSpPr/>
          <p:nvPr/>
        </p:nvSpPr>
        <p:spPr>
          <a:xfrm>
            <a:off x="7342921" y="4153387"/>
            <a:ext cx="381000" cy="152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矩形 27"/>
          <p:cNvSpPr/>
          <p:nvPr/>
        </p:nvSpPr>
        <p:spPr>
          <a:xfrm>
            <a:off x="7885098" y="3841411"/>
            <a:ext cx="381000" cy="457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矩形 28"/>
          <p:cNvSpPr/>
          <p:nvPr/>
        </p:nvSpPr>
        <p:spPr>
          <a:xfrm>
            <a:off x="8432221" y="3163908"/>
            <a:ext cx="381000" cy="1143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29"/>
          <p:cNvSpPr txBox="1"/>
          <p:nvPr/>
        </p:nvSpPr>
        <p:spPr>
          <a:xfrm>
            <a:off x="7074312" y="4261941"/>
            <a:ext cx="789503" cy="25391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Sport team</a:t>
            </a:r>
            <a:endParaRPr kumimoji="1" lang="zh-CN" altLang="en-US" sz="105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文本框 30"/>
          <p:cNvSpPr txBox="1"/>
          <p:nvPr/>
        </p:nvSpPr>
        <p:spPr>
          <a:xfrm>
            <a:off x="7707131" y="4261954"/>
            <a:ext cx="921889" cy="25391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Government</a:t>
            </a:r>
            <a:endParaRPr kumimoji="1" lang="zh-CN" altLang="en-US" sz="105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文本框 31"/>
          <p:cNvSpPr txBox="1"/>
          <p:nvPr/>
        </p:nvSpPr>
        <p:spPr>
          <a:xfrm>
            <a:off x="8455344" y="4266281"/>
            <a:ext cx="468386" cy="253910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State</a:t>
            </a:r>
            <a:endParaRPr kumimoji="1" lang="zh-CN" altLang="en-US" sz="120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文本框 32"/>
          <p:cNvSpPr txBox="1"/>
          <p:nvPr/>
        </p:nvSpPr>
        <p:spPr>
          <a:xfrm>
            <a:off x="8798082" y="4165196"/>
            <a:ext cx="415486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右箭头 33"/>
          <p:cNvSpPr/>
          <p:nvPr/>
        </p:nvSpPr>
        <p:spPr>
          <a:xfrm rot="1813639">
            <a:off x="3174829" y="3397694"/>
            <a:ext cx="535296" cy="39363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上弧形箭头 34"/>
          <p:cNvSpPr/>
          <p:nvPr/>
        </p:nvSpPr>
        <p:spPr>
          <a:xfrm rot="9931738">
            <a:off x="4402078" y="3463958"/>
            <a:ext cx="762000" cy="3048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上弧形箭头 35"/>
          <p:cNvSpPr/>
          <p:nvPr/>
        </p:nvSpPr>
        <p:spPr>
          <a:xfrm rot="9931738">
            <a:off x="6870378" y="3442110"/>
            <a:ext cx="762000" cy="3048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0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84017"/>
              </p:ext>
            </p:extLst>
          </p:nvPr>
        </p:nvGraphicFramePr>
        <p:xfrm>
          <a:off x="70452" y="3270739"/>
          <a:ext cx="308159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1599"/>
              </a:tblGrid>
              <a:tr h="457200">
                <a:tc>
                  <a:txBody>
                    <a:bodyPr/>
                    <a:lstStyle/>
                    <a:p>
                      <a:pPr marL="0" marR="0" indent="0" algn="ctr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While Griffin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is not the part of </a:t>
                      </a:r>
                      <a:r>
                        <a:rPr lang="en-US" altLang="zh-CN" sz="1200" b="0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’s </a:t>
                      </a:r>
                      <a:r>
                        <a:rPr lang="en-US" altLang="zh-CN" sz="1200" b="0" baseline="0" dirty="0" smtClean="0">
                          <a:solidFill>
                            <a:srgbClr val="4F81B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plan on Sunday’s game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, …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 </a:t>
                      </a:r>
                      <a:r>
                        <a:rPr lang="en-US" altLang="zh-CN" sz="1200" baseline="0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news from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200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indicates that the congress is going to…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It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is one of the best </a:t>
                      </a:r>
                      <a:r>
                        <a:rPr lang="en-US" altLang="zh-CN" sz="1200" baseline="0" dirty="0" smtClean="0">
                          <a:solidFill>
                            <a:srgbClr val="4F81B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state parks in </a:t>
                      </a:r>
                      <a:r>
                        <a:rPr lang="en-US" altLang="zh-CN" sz="1200" baseline="0" dirty="0" smtClean="0">
                          <a:solidFill>
                            <a:srgbClr val="C0504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Washington.</a:t>
                      </a:r>
                      <a:endParaRPr lang="zh-CN" altLang="en-US" sz="1200" dirty="0">
                        <a:solidFill>
                          <a:srgbClr val="C0504D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120691"/>
              </p:ext>
            </p:extLst>
          </p:nvPr>
        </p:nvGraphicFramePr>
        <p:xfrm>
          <a:off x="2991703" y="4978037"/>
          <a:ext cx="6085127" cy="1371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84211"/>
                <a:gridCol w="900916"/>
              </a:tblGrid>
              <a:tr h="247499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Sentence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F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req</a:t>
                      </a: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.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The</a:t>
                      </a:r>
                      <a:r>
                        <a:rPr lang="en-US" altLang="zh-CN" sz="160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magnitude 9.0 quake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caused widespread devastation in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</a:t>
                      </a:r>
                      <a:r>
                        <a:rPr lang="en-US" altLang="zh-CN" sz="1600" b="1" dirty="0" err="1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Kesennuma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city</a:t>
                      </a:r>
                      <a:r>
                        <a:rPr lang="en-US" altLang="zh-CN" sz="1600" b="1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]</a:t>
                      </a:r>
                      <a:endParaRPr lang="zh-CN" altLang="en-US" sz="1600" b="1" dirty="0">
                        <a:solidFill>
                          <a:schemeClr val="accent2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 tsunami that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ravaged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[northeastern Japan] 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last Friday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31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The resulting tsunami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devastate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[Japan]</a:t>
                      </a: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’s northeast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244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22" name="Content Placeholder 2"/>
          <p:cNvSpPr txBox="1">
            <a:spLocks/>
          </p:cNvSpPr>
          <p:nvPr/>
        </p:nvSpPr>
        <p:spPr>
          <a:xfrm>
            <a:off x="380471" y="4586929"/>
            <a:ext cx="8401155" cy="31446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3: 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Context Sparsity: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There are many ways to describe the same relation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55753" y="4922971"/>
            <a:ext cx="2756382" cy="104346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cluster </a:t>
            </a:r>
            <a:r>
              <a:rPr lang="en-US" altLang="zh-CN" sz="1800" i="1" dirty="0">
                <a:solidFill>
                  <a:srgbClr val="BD582C"/>
                </a:solidFill>
                <a:latin typeface="Times" charset="0"/>
                <a:ea typeface="Times" charset="0"/>
                <a:cs typeface="Times" charset="0"/>
              </a:rPr>
              <a:t>relation phrase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infer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synonymous relation phrases</a:t>
            </a:r>
          </a:p>
        </p:txBody>
      </p:sp>
    </p:spTree>
    <p:extLst>
      <p:ext uri="{BB962C8B-B14F-4D97-AF65-F5344CB8AC3E}">
        <p14:creationId xmlns:p14="http://schemas.microsoft.com/office/powerpoint/2010/main" val="12705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kumimoji="1" lang="en-US" altLang="zh-CN" sz="2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Framework: Phrase Segmentation and Heterogeneous Graph Construction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8777" y="1636440"/>
            <a:ext cx="8186446" cy="1247523"/>
          </a:xfrm>
        </p:spPr>
        <p:txBody>
          <a:bodyPr>
            <a:no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POS-constrained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phrase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segmentation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mining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candidate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entity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mentions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and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relation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phrases,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simultaneously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Construct a </a:t>
            </a:r>
            <a:r>
              <a:rPr lang="en-US" altLang="zh-CN" sz="2400" dirty="0">
                <a:solidFill>
                  <a:schemeClr val="accent2"/>
                </a:solidFill>
              </a:rPr>
              <a:t>heterogeneous graph </a:t>
            </a:r>
            <a:r>
              <a:rPr lang="en-US" altLang="zh-CN" sz="2400" dirty="0">
                <a:solidFill>
                  <a:srgbClr val="000000"/>
                </a:solidFill>
              </a:rPr>
              <a:t>to represent available information in a unified form</a:t>
            </a:r>
          </a:p>
        </p:txBody>
      </p:sp>
      <p:sp>
        <p:nvSpPr>
          <p:cNvPr id="6" name="矩形 6"/>
          <p:cNvSpPr/>
          <p:nvPr/>
        </p:nvSpPr>
        <p:spPr>
          <a:xfrm>
            <a:off x="657597" y="3253259"/>
            <a:ext cx="2550458" cy="888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4" tIns="45717" rIns="91434" bIns="45717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are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kept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individual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objects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be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disambiguated</a:t>
            </a:r>
          </a:p>
        </p:txBody>
      </p:sp>
      <p:sp>
        <p:nvSpPr>
          <p:cNvPr id="7" name="矩形 4"/>
          <p:cNvSpPr/>
          <p:nvPr/>
        </p:nvSpPr>
        <p:spPr>
          <a:xfrm>
            <a:off x="657596" y="4207639"/>
            <a:ext cx="2550459" cy="6232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4" tIns="45717" rIns="91434" bIns="45717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Linked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surface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names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65" y="3223808"/>
            <a:ext cx="5044036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994" y="4895272"/>
            <a:ext cx="2536790" cy="1246495"/>
          </a:xfrm>
          <a:prstGeom prst="rect">
            <a:avLst/>
          </a:prstGeom>
          <a:solidFill>
            <a:srgbClr val="FFFF00"/>
          </a:solidFill>
          <a:ln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Weight assignment</a:t>
            </a:r>
            <a:r>
              <a:rPr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 The more two objects are likely to share the same</a:t>
            </a:r>
            <a:r>
              <a:rPr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label, the larger the weight will be associated with their connecting edge</a:t>
            </a:r>
          </a:p>
        </p:txBody>
      </p:sp>
    </p:spTree>
    <p:extLst>
      <p:ext uri="{BB962C8B-B14F-4D97-AF65-F5344CB8AC3E}">
        <p14:creationId xmlns:p14="http://schemas.microsoft.com/office/powerpoint/2010/main" val="93641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kumimoji="1" lang="en-US" altLang="zh-CN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Framework: Mutual Enhancement of Type Propagation and Relation Phrase Clustering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0533" y="1840406"/>
            <a:ext cx="8150533" cy="616945"/>
          </a:xfrm>
        </p:spPr>
        <p:txBody>
          <a:bodyPr>
            <a:noAutofit/>
          </a:bodyPr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constructed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formulate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504D"/>
                </a:solidFill>
              </a:rPr>
              <a:t>graph-based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semi-supervised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learning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of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two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tasks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jointly</a:t>
            </a:r>
            <a:r>
              <a:rPr lang="en-US" altLang="zh-CN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152400" y="3164281"/>
            <a:ext cx="4343400" cy="369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propagation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graph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304800" y="4231081"/>
            <a:ext cx="3962400" cy="369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Multi-view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clustering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5415845" y="3967511"/>
            <a:ext cx="3341511" cy="923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Propagate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among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entities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bridges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via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synonymous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9" name="上弧形箭头 26"/>
          <p:cNvSpPr/>
          <p:nvPr/>
        </p:nvSpPr>
        <p:spPr>
          <a:xfrm rot="16594005">
            <a:off x="4201267" y="3707504"/>
            <a:ext cx="1176854" cy="609600"/>
          </a:xfrm>
          <a:prstGeom prst="curved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下弧形箭头 27"/>
          <p:cNvSpPr/>
          <p:nvPr/>
        </p:nvSpPr>
        <p:spPr>
          <a:xfrm rot="4247288">
            <a:off x="4363627" y="3557059"/>
            <a:ext cx="1372656" cy="533958"/>
          </a:xfrm>
          <a:prstGeom prst="curved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文本框 29"/>
          <p:cNvSpPr txBox="1"/>
          <p:nvPr/>
        </p:nvSpPr>
        <p:spPr>
          <a:xfrm>
            <a:off x="5410200" y="2783281"/>
            <a:ext cx="3581400" cy="923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Derived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argument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serve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good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feature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for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clustering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圆角矩形 31"/>
          <p:cNvSpPr/>
          <p:nvPr/>
        </p:nvSpPr>
        <p:spPr>
          <a:xfrm>
            <a:off x="1943100" y="5146277"/>
            <a:ext cx="5105400" cy="685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Mutually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enhancing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each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other;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leads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quality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recognition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 err="1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unlinkable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1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A General Framework</a:t>
            </a:r>
            <a:r>
              <a:rPr lang="zh-CN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Overview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/>
              <a:t>Candidate Generation</a:t>
            </a:r>
            <a:r>
              <a:rPr lang="en-US" altLang="zh-CN" sz="2400" dirty="0"/>
              <a:t>  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Perform</a:t>
            </a:r>
            <a:r>
              <a:rPr lang="zh-CN" altLang="en-US" sz="2000" dirty="0"/>
              <a:t> </a:t>
            </a:r>
            <a:r>
              <a:rPr lang="en-US" altLang="zh-CN" sz="2000" dirty="0"/>
              <a:t>phrase</a:t>
            </a:r>
            <a:r>
              <a:rPr lang="zh-CN" altLang="en-US" sz="2000" dirty="0"/>
              <a:t> </a:t>
            </a:r>
            <a:r>
              <a:rPr lang="en-US" altLang="zh-CN" sz="2000" dirty="0"/>
              <a:t>mining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POS-tagged</a:t>
            </a:r>
            <a:r>
              <a:rPr lang="zh-CN" altLang="en-US" sz="2000" dirty="0"/>
              <a:t> </a:t>
            </a:r>
            <a:r>
              <a:rPr lang="en-US" altLang="zh-CN" sz="2000" dirty="0"/>
              <a:t>corpus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extract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relation</a:t>
            </a:r>
            <a:r>
              <a:rPr lang="zh-CN" altLang="en-US" sz="2000" dirty="0"/>
              <a:t> </a:t>
            </a:r>
            <a:r>
              <a:rPr lang="en-US" altLang="zh-CN" sz="2000" dirty="0"/>
              <a:t>phrases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altLang="zh-CN" sz="2400" b="1" dirty="0"/>
              <a:t>Construction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Heterogeneous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Graphs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Construct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heterogeneous</a:t>
            </a:r>
            <a:r>
              <a:rPr lang="zh-CN" altLang="en-US" sz="2000" dirty="0"/>
              <a:t> </a:t>
            </a:r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encode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insights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modeling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Collect</a:t>
            </a:r>
            <a:r>
              <a:rPr lang="zh-CN" altLang="en-US" sz="2000" dirty="0"/>
              <a:t> </a:t>
            </a:r>
            <a:r>
              <a:rPr lang="en-US" altLang="zh-CN" sz="2000" dirty="0"/>
              <a:t>seed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labels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linking</a:t>
            </a:r>
            <a:r>
              <a:rPr lang="zh-CN" altLang="en-US" sz="2000" dirty="0"/>
              <a:t> </a:t>
            </a:r>
            <a:r>
              <a:rPr lang="en-US" altLang="zh-CN" sz="2000" dirty="0"/>
              <a:t>extracted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KB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kumimoji="1" lang="en-US" altLang="zh-CN" sz="2400" b="1" dirty="0"/>
              <a:t>Relation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Phrase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Clustering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Estimate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indicator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unlinkable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propagation</a:t>
            </a:r>
            <a:r>
              <a:rPr lang="zh-CN" altLang="en-US" sz="2000" dirty="0"/>
              <a:t> </a:t>
            </a:r>
            <a:r>
              <a:rPr lang="en-US" altLang="zh-CN" sz="2000" dirty="0"/>
              <a:t>integrated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relation</a:t>
            </a:r>
            <a:r>
              <a:rPr lang="zh-CN" altLang="en-US" sz="2000" dirty="0"/>
              <a:t> </a:t>
            </a:r>
            <a:r>
              <a:rPr lang="en-US" altLang="zh-CN" sz="2000" dirty="0"/>
              <a:t>phrase</a:t>
            </a:r>
            <a:r>
              <a:rPr lang="zh-CN" altLang="en-US" sz="2000" dirty="0"/>
              <a:t> </a:t>
            </a:r>
            <a:r>
              <a:rPr lang="en-US" altLang="zh-CN" sz="2000" dirty="0"/>
              <a:t>clustering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constructed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graph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9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Candidate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9711" y="1379138"/>
            <a:ext cx="8284578" cy="1631407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r>
              <a:rPr lang="zh-CN" altLang="en-US" sz="2400" dirty="0"/>
              <a:t> </a:t>
            </a:r>
            <a:r>
              <a:rPr lang="en-US" altLang="zh-CN" sz="2400" dirty="0"/>
              <a:t>incorporating</a:t>
            </a:r>
            <a:r>
              <a:rPr lang="zh-CN" altLang="en-US" sz="2400" dirty="0"/>
              <a:t> </a:t>
            </a:r>
            <a:r>
              <a:rPr lang="en-US" altLang="zh-CN" sz="2400" dirty="0"/>
              <a:t>both</a:t>
            </a:r>
            <a:r>
              <a:rPr lang="zh-CN" altLang="en-US" sz="2400" dirty="0"/>
              <a:t> </a:t>
            </a:r>
            <a:r>
              <a:rPr lang="en-US" altLang="zh-CN" sz="2400" i="1" dirty="0"/>
              <a:t>corpus-level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statistics</a:t>
            </a:r>
            <a:r>
              <a:rPr lang="zh-CN" altLang="en-US" sz="2400" i="1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i="1" dirty="0"/>
              <a:t>syntactic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constraints</a:t>
            </a:r>
          </a:p>
          <a:p>
            <a:pPr lvl="1"/>
            <a:r>
              <a:rPr lang="en-US" sz="2000" b="1" dirty="0"/>
              <a:t>Global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significance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score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 Filter</a:t>
            </a:r>
            <a:r>
              <a:rPr lang="zh-CN" altLang="en-US" sz="2000" dirty="0"/>
              <a:t> </a:t>
            </a:r>
            <a:r>
              <a:rPr lang="en-US" altLang="zh-CN" sz="2000" dirty="0"/>
              <a:t>low-quality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candidates;</a:t>
            </a:r>
            <a:r>
              <a:rPr lang="zh-CN" altLang="en-US" sz="2000" dirty="0"/>
              <a:t> </a:t>
            </a:r>
            <a:r>
              <a:rPr lang="en-US" altLang="zh-CN" sz="2000" b="1" dirty="0"/>
              <a:t>generic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patterns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phrases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improper</a:t>
            </a:r>
            <a:r>
              <a:rPr lang="zh-CN" altLang="en-US" sz="2000" dirty="0"/>
              <a:t> </a:t>
            </a:r>
            <a:r>
              <a:rPr lang="en-US" altLang="zh-CN" sz="2000" dirty="0"/>
              <a:t>syntactic</a:t>
            </a:r>
            <a:r>
              <a:rPr lang="zh-CN" altLang="en-US" sz="2000" dirty="0"/>
              <a:t> </a:t>
            </a:r>
            <a:r>
              <a:rPr lang="en-US" altLang="zh-CN" sz="2000" dirty="0"/>
              <a:t>structure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altLang="zh-CN" sz="2000" dirty="0">
                <a:sym typeface="Wingdings"/>
              </a:rPr>
              <a:t>Extend </a:t>
            </a:r>
            <a:r>
              <a:rPr lang="en-US" altLang="zh-CN" sz="2000" dirty="0" err="1">
                <a:sym typeface="Wingdings"/>
              </a:rPr>
              <a:t>ToPMine</a:t>
            </a:r>
            <a:r>
              <a:rPr lang="en-US" altLang="zh-CN" sz="2000" dirty="0">
                <a:sym typeface="Wingdings"/>
              </a:rPr>
              <a:t> to partition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corpus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into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segments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which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meet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both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significance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threshold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and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POS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patterns</a:t>
            </a:r>
            <a:r>
              <a:rPr lang="zh-CN" altLang="en-US" sz="2000" dirty="0">
                <a:sym typeface="Wingdings"/>
              </a:rPr>
              <a:t>  </a:t>
            </a:r>
            <a:r>
              <a:rPr lang="en-US" altLang="zh-CN" sz="2000" dirty="0">
                <a:sym typeface="Wingdings"/>
              </a:rPr>
              <a:t>candidate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entity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mentions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&amp;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sym typeface="Wingdings"/>
              </a:rPr>
              <a:t>relation</a:t>
            </a:r>
            <a:r>
              <a:rPr lang="zh-CN" altLang="en-US" sz="20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sym typeface="Wingdings"/>
              </a:rPr>
              <a:t>phrases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3" y="4570745"/>
            <a:ext cx="4241861" cy="1359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777699" y="4298801"/>
            <a:ext cx="184718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159152" y="3942135"/>
            <a:ext cx="4177690" cy="600158"/>
          </a:xfrm>
          <a:prstGeom prst="rect">
            <a:avLst/>
          </a:prstGeom>
          <a:solidFill>
            <a:srgbClr val="F0CDBC"/>
          </a:solidFill>
        </p:spPr>
        <p:txBody>
          <a:bodyPr wrap="square" lIns="91434" tIns="45717" rIns="91434" bIns="45717" rtlCol="0">
            <a:spAutoFit/>
          </a:bodyPr>
          <a:lstStyle/>
          <a:p>
            <a:pPr marL="0" lvl="1"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that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denotes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unary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or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binary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sentence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3858" y="3966772"/>
            <a:ext cx="4494713" cy="55399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Experiment: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detection: Performance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comparison between our method and an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NP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 err="1">
                <a:latin typeface="Times" charset="0"/>
                <a:ea typeface="Times" charset="0"/>
                <a:cs typeface="Times" charset="0"/>
              </a:rPr>
              <a:t>chunker</a:t>
            </a:r>
            <a:endParaRPr lang="en-US" sz="15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58" y="4570745"/>
            <a:ext cx="4390967" cy="724012"/>
          </a:xfrm>
          <a:prstGeom prst="rect">
            <a:avLst/>
          </a:prstGeom>
        </p:spPr>
      </p:pic>
      <p:sp>
        <p:nvSpPr>
          <p:cNvPr id="11" name="文本框 9"/>
          <p:cNvSpPr txBox="1"/>
          <p:nvPr/>
        </p:nvSpPr>
        <p:spPr>
          <a:xfrm>
            <a:off x="4473858" y="5368845"/>
            <a:ext cx="4319147" cy="577075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most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critical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for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this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step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since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later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we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cannot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detect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misses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(i.e.,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false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negatives)</a:t>
            </a:r>
            <a:endParaRPr kumimoji="1" lang="zh-CN" altLang="en-US" sz="1575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Type Inference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Joint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Optimization</a:t>
            </a:r>
            <a:r>
              <a:rPr lang="zh-CN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25</a:t>
            </a:fld>
            <a:endParaRPr lang="en-US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2" y="2828355"/>
            <a:ext cx="3911372" cy="1210245"/>
          </a:xfrm>
          <a:prstGeom prst="rect">
            <a:avLst/>
          </a:prstGeom>
        </p:spPr>
      </p:pic>
      <p:pic>
        <p:nvPicPr>
          <p:cNvPr id="6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3" y="4114800"/>
            <a:ext cx="5066210" cy="1043043"/>
          </a:xfrm>
          <a:prstGeom prst="rect">
            <a:avLst/>
          </a:prstGeom>
        </p:spPr>
      </p:pic>
      <p:pic>
        <p:nvPicPr>
          <p:cNvPr id="7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2" y="3124200"/>
            <a:ext cx="4191911" cy="1015082"/>
          </a:xfrm>
          <a:prstGeom prst="rect">
            <a:avLst/>
          </a:prstGeom>
        </p:spPr>
      </p:pic>
      <p:cxnSp>
        <p:nvCxnSpPr>
          <p:cNvPr id="8" name="直线箭头连接符 12"/>
          <p:cNvCxnSpPr/>
          <p:nvPr/>
        </p:nvCxnSpPr>
        <p:spPr>
          <a:xfrm flipH="1">
            <a:off x="914400" y="2133600"/>
            <a:ext cx="22098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直线箭头连接符 14"/>
          <p:cNvCxnSpPr/>
          <p:nvPr/>
        </p:nvCxnSpPr>
        <p:spPr>
          <a:xfrm flipH="1">
            <a:off x="4191000" y="2133600"/>
            <a:ext cx="1676400" cy="198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线箭头连接符 16"/>
          <p:cNvCxnSpPr/>
          <p:nvPr/>
        </p:nvCxnSpPr>
        <p:spPr>
          <a:xfrm>
            <a:off x="4572000" y="2489200"/>
            <a:ext cx="1295400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7"/>
          <p:cNvSpPr txBox="1"/>
          <p:nvPr/>
        </p:nvSpPr>
        <p:spPr>
          <a:xfrm>
            <a:off x="5943601" y="2514602"/>
            <a:ext cx="2128865" cy="646325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Mention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modeling</a:t>
            </a:r>
            <a:r>
              <a:rPr kumimoji="1" lang="zh-CN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&amp;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mention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correlation</a:t>
            </a:r>
            <a:endParaRPr kumimoji="1" lang="zh-CN" altLang="en-US" dirty="0">
              <a:solidFill>
                <a:srgbClr val="4F81B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文本框 18"/>
          <p:cNvSpPr txBox="1"/>
          <p:nvPr/>
        </p:nvSpPr>
        <p:spPr>
          <a:xfrm>
            <a:off x="3729094" y="5095218"/>
            <a:ext cx="3786923" cy="369326"/>
          </a:xfrm>
          <a:prstGeom prst="rect">
            <a:avLst/>
          </a:prstGeom>
          <a:solidFill>
            <a:srgbClr val="FFFF00"/>
          </a:solidFill>
        </p:spPr>
        <p:txBody>
          <a:bodyPr wrap="non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Multi-view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clustering)</a:t>
            </a:r>
            <a:endParaRPr kumimoji="1" lang="zh-CN" altLang="en-US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76200" y="4114803"/>
            <a:ext cx="2686922" cy="923324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propagation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between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surface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names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kumimoji="1" lang="en-US" altLang="zh-CN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kumimoji="1" lang="en-US" altLang="zh-CN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4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3" y="1828803"/>
            <a:ext cx="594361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Experiment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800" dirty="0"/>
              <a:t>Datasets:</a:t>
            </a:r>
            <a:r>
              <a:rPr lang="zh-CN" altLang="en-US" sz="1800" dirty="0"/>
              <a:t> </a:t>
            </a:r>
            <a:r>
              <a:rPr lang="en-US" altLang="zh-CN" sz="1800" dirty="0"/>
              <a:t>2013</a:t>
            </a:r>
            <a:r>
              <a:rPr lang="zh-CN" altLang="en-US" sz="1800" dirty="0"/>
              <a:t> </a:t>
            </a:r>
            <a:r>
              <a:rPr lang="en-US" altLang="zh-CN" sz="1800" dirty="0"/>
              <a:t>New</a:t>
            </a:r>
            <a:r>
              <a:rPr lang="zh-CN" altLang="en-US" sz="1800" dirty="0"/>
              <a:t> </a:t>
            </a:r>
            <a:r>
              <a:rPr lang="en-US" altLang="zh-CN" sz="1800" dirty="0"/>
              <a:t>York</a:t>
            </a:r>
            <a:r>
              <a:rPr lang="zh-CN" altLang="en-US" sz="1800" dirty="0"/>
              <a:t> </a:t>
            </a:r>
            <a:r>
              <a:rPr lang="en-US" altLang="zh-CN" sz="1800" dirty="0"/>
              <a:t>Times</a:t>
            </a:r>
            <a:r>
              <a:rPr lang="zh-CN" altLang="en-US" sz="1800" dirty="0"/>
              <a:t> </a:t>
            </a:r>
            <a:r>
              <a:rPr lang="en-US" altLang="zh-CN" sz="1800" dirty="0"/>
              <a:t>news</a:t>
            </a:r>
            <a:r>
              <a:rPr lang="zh-CN" altLang="en-US" sz="1800" dirty="0"/>
              <a:t> </a:t>
            </a:r>
            <a:r>
              <a:rPr lang="en-US" altLang="zh-CN" sz="1800" dirty="0"/>
              <a:t>(~110k</a:t>
            </a:r>
            <a:r>
              <a:rPr lang="zh-CN" altLang="en-US" sz="1800" dirty="0"/>
              <a:t> </a:t>
            </a:r>
            <a:r>
              <a:rPr lang="en-US" altLang="zh-CN" sz="1800" dirty="0"/>
              <a:t>docs)</a:t>
            </a:r>
            <a:r>
              <a:rPr lang="zh-CN" altLang="en-US" sz="1800" dirty="0"/>
              <a:t> </a:t>
            </a:r>
            <a:r>
              <a:rPr lang="en-US" altLang="zh-CN" sz="1800" dirty="0"/>
              <a:t>[event,</a:t>
            </a:r>
            <a:r>
              <a:rPr lang="zh-CN" altLang="en-US" sz="1800" dirty="0"/>
              <a:t> </a:t>
            </a:r>
            <a:r>
              <a:rPr lang="en-US" altLang="zh-CN" sz="1800" dirty="0"/>
              <a:t>PER,</a:t>
            </a:r>
            <a:r>
              <a:rPr lang="zh-CN" altLang="en-US" sz="1800" dirty="0"/>
              <a:t> </a:t>
            </a:r>
            <a:r>
              <a:rPr lang="en-US" altLang="zh-CN" sz="1800" dirty="0"/>
              <a:t>LOC,</a:t>
            </a:r>
            <a:r>
              <a:rPr lang="zh-CN" altLang="en-US" sz="1800" dirty="0"/>
              <a:t> </a:t>
            </a:r>
            <a:r>
              <a:rPr lang="en-US" altLang="zh-CN" sz="1800" dirty="0"/>
              <a:t>ORG];</a:t>
            </a:r>
            <a:r>
              <a:rPr lang="zh-CN" altLang="en-US" sz="1800" dirty="0"/>
              <a:t> </a:t>
            </a:r>
            <a:r>
              <a:rPr lang="en-US" altLang="zh-CN" sz="1800" dirty="0"/>
              <a:t>Yelp</a:t>
            </a:r>
            <a:r>
              <a:rPr lang="zh-CN" altLang="en-US" sz="1800" dirty="0"/>
              <a:t> </a:t>
            </a:r>
            <a:r>
              <a:rPr lang="en-US" altLang="zh-CN" sz="1800" dirty="0"/>
              <a:t>Reviews</a:t>
            </a:r>
            <a:r>
              <a:rPr lang="zh-CN" altLang="en-US" sz="1800" dirty="0"/>
              <a:t> </a:t>
            </a:r>
            <a:r>
              <a:rPr lang="en-US" altLang="zh-CN" sz="1800" dirty="0"/>
              <a:t>(~230k)</a:t>
            </a:r>
            <a:r>
              <a:rPr lang="zh-CN" altLang="en-US" sz="1800" dirty="0"/>
              <a:t> </a:t>
            </a:r>
            <a:r>
              <a:rPr lang="en-US" altLang="zh-CN" sz="1800" dirty="0"/>
              <a:t>[Food,</a:t>
            </a:r>
            <a:r>
              <a:rPr lang="zh-CN" altLang="en-US" sz="1800" dirty="0"/>
              <a:t> </a:t>
            </a:r>
            <a:r>
              <a:rPr lang="en-US" altLang="zh-CN" sz="1800" dirty="0"/>
              <a:t>Job,</a:t>
            </a:r>
            <a:r>
              <a:rPr lang="zh-CN" altLang="en-US" sz="1800" dirty="0"/>
              <a:t> </a:t>
            </a:r>
            <a:r>
              <a:rPr lang="en-US" altLang="zh-CN" sz="1800" dirty="0"/>
              <a:t>…];</a:t>
            </a:r>
            <a:r>
              <a:rPr lang="zh-CN" altLang="en-US" sz="1800" dirty="0"/>
              <a:t> </a:t>
            </a:r>
            <a:r>
              <a:rPr lang="en-US" altLang="zh-CN" sz="1800" dirty="0"/>
              <a:t>2011</a:t>
            </a:r>
            <a:r>
              <a:rPr lang="zh-CN" altLang="en-US" sz="1800" dirty="0"/>
              <a:t> </a:t>
            </a:r>
            <a:r>
              <a:rPr lang="en-US" altLang="zh-CN" sz="1800" dirty="0"/>
              <a:t>Tweets</a:t>
            </a:r>
            <a:r>
              <a:rPr lang="zh-CN" altLang="en-US" sz="1800" dirty="0"/>
              <a:t> </a:t>
            </a:r>
            <a:r>
              <a:rPr lang="en-US" altLang="zh-CN" sz="1800" dirty="0"/>
              <a:t>(~300k)</a:t>
            </a:r>
            <a:r>
              <a:rPr lang="zh-CN" altLang="zh-CN" sz="1800" dirty="0"/>
              <a:t> </a:t>
            </a:r>
            <a:r>
              <a:rPr lang="en-US" altLang="zh-CN" sz="1800" dirty="0"/>
              <a:t>[event,</a:t>
            </a:r>
            <a:r>
              <a:rPr lang="zh-CN" altLang="en-US" sz="1800" dirty="0"/>
              <a:t> </a:t>
            </a:r>
            <a:r>
              <a:rPr lang="en-US" altLang="zh-CN" sz="1800" dirty="0"/>
              <a:t>product,</a:t>
            </a:r>
            <a:r>
              <a:rPr lang="zh-CN" altLang="en-US" sz="1800" dirty="0"/>
              <a:t> </a:t>
            </a:r>
            <a:r>
              <a:rPr lang="en-US" altLang="zh-CN" sz="1800" dirty="0"/>
              <a:t>PER,</a:t>
            </a:r>
            <a:r>
              <a:rPr lang="zh-CN" altLang="en-US" sz="1800" dirty="0"/>
              <a:t> </a:t>
            </a:r>
            <a:r>
              <a:rPr lang="en-US" altLang="zh-CN" sz="1800" dirty="0"/>
              <a:t>LOC,</a:t>
            </a:r>
            <a:r>
              <a:rPr lang="zh-CN" altLang="en-US" sz="1800" dirty="0"/>
              <a:t> </a:t>
            </a:r>
            <a:r>
              <a:rPr lang="en-US" altLang="zh-CN" sz="1800" dirty="0"/>
              <a:t>…]</a:t>
            </a:r>
          </a:p>
          <a:p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</a:t>
            </a:r>
            <a:r>
              <a:rPr lang="zh-CN" altLang="en-US" sz="1800" dirty="0"/>
              <a:t> </a:t>
            </a:r>
            <a:r>
              <a:rPr lang="en-US" altLang="zh-CN" sz="1800" dirty="0"/>
              <a:t>sets</a:t>
            </a:r>
            <a:r>
              <a:rPr lang="zh-CN" altLang="zh-CN" sz="1800" dirty="0">
                <a:sym typeface="Wingdings"/>
              </a:rPr>
              <a:t>: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&lt;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7%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extracted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mentions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are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mapped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to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Freebase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entities</a:t>
            </a:r>
            <a:endParaRPr lang="en-US" altLang="zh-CN" sz="1800" dirty="0"/>
          </a:p>
          <a:p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sets:</a:t>
            </a:r>
            <a:r>
              <a:rPr lang="zh-CN" altLang="en-US" sz="1800" dirty="0"/>
              <a:t> </a:t>
            </a:r>
            <a:r>
              <a:rPr lang="en-US" altLang="zh-CN" sz="1800" dirty="0"/>
              <a:t>manually</a:t>
            </a:r>
            <a:r>
              <a:rPr lang="zh-CN" altLang="en-US" sz="1800" dirty="0"/>
              <a:t> </a:t>
            </a:r>
            <a:r>
              <a:rPr lang="en-US" altLang="zh-CN" sz="1800" dirty="0"/>
              <a:t>annotate</a:t>
            </a:r>
            <a:r>
              <a:rPr lang="zh-CN" altLang="en-US" sz="1800" dirty="0"/>
              <a:t> </a:t>
            </a:r>
            <a:r>
              <a:rPr lang="en-US" altLang="zh-CN" sz="1800" dirty="0"/>
              <a:t>mentions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target</a:t>
            </a:r>
            <a:r>
              <a:rPr lang="zh-CN" altLang="en-US" sz="1800" dirty="0"/>
              <a:t> </a:t>
            </a:r>
            <a:r>
              <a:rPr lang="en-US" altLang="zh-CN" sz="1800" dirty="0"/>
              <a:t>types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subsets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corpora</a:t>
            </a:r>
          </a:p>
          <a:p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metrics:</a:t>
            </a:r>
            <a:r>
              <a:rPr lang="zh-CN" altLang="en-US" sz="1800" dirty="0"/>
              <a:t> </a:t>
            </a:r>
            <a:r>
              <a:rPr lang="en-US" altLang="zh-CN" sz="1800" dirty="0"/>
              <a:t>Follows</a:t>
            </a:r>
            <a:r>
              <a:rPr lang="zh-CN" altLang="en-US" sz="1800" dirty="0"/>
              <a:t> </a:t>
            </a:r>
            <a:r>
              <a:rPr lang="en-US" altLang="zh-CN" sz="1800" dirty="0"/>
              <a:t>named</a:t>
            </a:r>
            <a:r>
              <a:rPr lang="zh-CN" altLang="en-US" sz="1800" dirty="0"/>
              <a:t> </a:t>
            </a:r>
            <a:r>
              <a:rPr lang="en-US" altLang="zh-CN" sz="1800" dirty="0"/>
              <a:t>entity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</a:t>
            </a:r>
            <a:r>
              <a:rPr lang="zh-CN" altLang="en-US" sz="1800" dirty="0"/>
              <a:t> </a:t>
            </a:r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(Precision,</a:t>
            </a:r>
            <a:r>
              <a:rPr lang="zh-CN" altLang="en-US" sz="1800" dirty="0"/>
              <a:t> </a:t>
            </a:r>
            <a:r>
              <a:rPr lang="en-US" altLang="zh-CN" sz="1800" dirty="0"/>
              <a:t>Recall,</a:t>
            </a:r>
            <a:r>
              <a:rPr lang="zh-CN" altLang="en-US" sz="1800" dirty="0"/>
              <a:t> </a:t>
            </a:r>
            <a:r>
              <a:rPr lang="en-US" altLang="zh-CN" sz="1800" dirty="0"/>
              <a:t>F1)</a:t>
            </a:r>
          </a:p>
          <a:p>
            <a:r>
              <a:rPr lang="en-US" altLang="zh-CN" sz="1800" dirty="0"/>
              <a:t>Compared</a:t>
            </a:r>
            <a:r>
              <a:rPr lang="zh-CN" altLang="en-US" sz="1800" dirty="0"/>
              <a:t> </a:t>
            </a:r>
            <a:r>
              <a:rPr lang="en-US" altLang="zh-CN" sz="1800" dirty="0"/>
              <a:t>methods</a:t>
            </a:r>
          </a:p>
          <a:p>
            <a:pPr lvl="1"/>
            <a:r>
              <a:rPr lang="en-US" altLang="zh-CN" sz="1800" b="1" dirty="0"/>
              <a:t>Pattern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Stanford</a:t>
            </a:r>
            <a:r>
              <a:rPr lang="zh-CN" altLang="en-US" sz="1800" dirty="0"/>
              <a:t> </a:t>
            </a:r>
            <a:r>
              <a:rPr lang="en-US" altLang="zh-CN" sz="1800" dirty="0"/>
              <a:t>pattern-based</a:t>
            </a:r>
            <a:r>
              <a:rPr lang="zh-CN" altLang="en-US" sz="1800" dirty="0"/>
              <a:t> </a:t>
            </a:r>
            <a:r>
              <a:rPr lang="en-US" altLang="zh-CN" sz="1800" dirty="0"/>
              <a:t>learning</a:t>
            </a:r>
            <a:r>
              <a:rPr lang="zh-CN" altLang="en-US" sz="1800" dirty="0"/>
              <a:t>; </a:t>
            </a:r>
            <a:r>
              <a:rPr lang="en-US" altLang="zh-CN" sz="1800" b="1" dirty="0" err="1"/>
              <a:t>SemTagger</a:t>
            </a:r>
            <a:r>
              <a:rPr lang="zh-CN" altLang="zh-CN" sz="1800" dirty="0"/>
              <a:t>:</a:t>
            </a:r>
            <a:r>
              <a:rPr lang="en-US" altLang="zh-CN" sz="1800" dirty="0"/>
              <a:t>bootstrapping</a:t>
            </a:r>
            <a:r>
              <a:rPr lang="zh-CN" altLang="en-US" sz="1800" dirty="0"/>
              <a:t> </a:t>
            </a:r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trains</a:t>
            </a:r>
            <a:r>
              <a:rPr lang="zh-CN" altLang="en-US" sz="1800" dirty="0"/>
              <a:t> </a:t>
            </a:r>
            <a:r>
              <a:rPr lang="en-US" altLang="zh-CN" sz="1800" dirty="0"/>
              <a:t>contextual</a:t>
            </a:r>
            <a:r>
              <a:rPr lang="zh-CN" altLang="en-US" sz="1800" dirty="0"/>
              <a:t> </a:t>
            </a:r>
            <a:r>
              <a:rPr lang="en-US" altLang="zh-CN" sz="1800" dirty="0"/>
              <a:t>classifier</a:t>
            </a:r>
            <a:r>
              <a:rPr lang="zh-CN" altLang="en-US" sz="1800" dirty="0"/>
              <a:t> </a:t>
            </a:r>
            <a:r>
              <a:rPr lang="en-US" altLang="zh-CN" sz="1800" dirty="0"/>
              <a:t>based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mentions</a:t>
            </a:r>
            <a:r>
              <a:rPr lang="zh-CN" altLang="en-US" sz="1800" dirty="0"/>
              <a:t>; </a:t>
            </a:r>
            <a:r>
              <a:rPr lang="en-US" altLang="zh-CN" sz="1800" b="1" dirty="0"/>
              <a:t>FIGER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distantly</a:t>
            </a:r>
            <a:r>
              <a:rPr lang="zh-CN" altLang="en-US" sz="1800" dirty="0"/>
              <a:t>-</a:t>
            </a:r>
            <a:r>
              <a:rPr lang="en-US" altLang="zh-CN" sz="1800" dirty="0"/>
              <a:t>supervised</a:t>
            </a:r>
            <a:r>
              <a:rPr lang="zh-CN" altLang="en-US" sz="1800" dirty="0"/>
              <a:t> </a:t>
            </a:r>
            <a:r>
              <a:rPr lang="en-US" altLang="zh-CN" sz="1800" dirty="0"/>
              <a:t>sequence</a:t>
            </a:r>
            <a:r>
              <a:rPr lang="zh-CN" altLang="en-US" sz="1800" dirty="0"/>
              <a:t> </a:t>
            </a:r>
            <a:r>
              <a:rPr lang="en-US" altLang="zh-CN" sz="1800" dirty="0"/>
              <a:t>labeling</a:t>
            </a:r>
            <a:r>
              <a:rPr lang="zh-CN" altLang="en-US" sz="1800" dirty="0"/>
              <a:t> </a:t>
            </a:r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trained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Wiki</a:t>
            </a:r>
            <a:r>
              <a:rPr lang="zh-CN" altLang="en-US" sz="1800" dirty="0"/>
              <a:t> </a:t>
            </a:r>
            <a:r>
              <a:rPr lang="en-US" altLang="zh-CN" sz="1800" dirty="0"/>
              <a:t>corpus;</a:t>
            </a:r>
            <a:r>
              <a:rPr lang="zh-CN" altLang="en-US" sz="1800" dirty="0"/>
              <a:t> </a:t>
            </a:r>
            <a:r>
              <a:rPr lang="en-US" altLang="zh-CN" sz="1800" b="1" dirty="0"/>
              <a:t>NNPLB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label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 err="1"/>
              <a:t>ReVerb</a:t>
            </a:r>
            <a:r>
              <a:rPr lang="zh-CN" altLang="en-US" sz="1800" dirty="0"/>
              <a:t> </a:t>
            </a:r>
            <a:r>
              <a:rPr lang="en-US" altLang="zh-CN" sz="1800" dirty="0"/>
              <a:t>assertion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mention;</a:t>
            </a:r>
            <a:r>
              <a:rPr lang="zh-CN" altLang="en-US" sz="1800" dirty="0"/>
              <a:t> </a:t>
            </a:r>
            <a:r>
              <a:rPr lang="en-US" altLang="zh-CN" sz="1800" b="1" dirty="0"/>
              <a:t>APOLLO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mention-level</a:t>
            </a:r>
            <a:r>
              <a:rPr lang="zh-CN" altLang="en-US" sz="1800" dirty="0"/>
              <a:t> </a:t>
            </a:r>
            <a:r>
              <a:rPr lang="en-US" altLang="zh-CN" sz="1800" dirty="0"/>
              <a:t>label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Wiki</a:t>
            </a:r>
            <a:r>
              <a:rPr lang="zh-CN" altLang="en-US" sz="1800" dirty="0"/>
              <a:t> </a:t>
            </a:r>
            <a:r>
              <a:rPr lang="en-US" altLang="zh-CN" sz="1800" dirty="0"/>
              <a:t>concepts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KB</a:t>
            </a:r>
            <a:r>
              <a:rPr lang="zh-CN" altLang="en-US" sz="1800" dirty="0"/>
              <a:t> </a:t>
            </a:r>
            <a:r>
              <a:rPr lang="en-US" altLang="zh-CN" sz="1800" dirty="0"/>
              <a:t>entities;</a:t>
            </a:r>
          </a:p>
          <a:p>
            <a:pPr lvl="1"/>
            <a:r>
              <a:rPr lang="en-US" altLang="zh-CN" sz="1800" b="1" dirty="0" err="1"/>
              <a:t>ClusType-NoWm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ignore</a:t>
            </a:r>
            <a:r>
              <a:rPr lang="zh-CN" altLang="en-US" sz="1800" dirty="0"/>
              <a:t> </a:t>
            </a:r>
            <a:r>
              <a:rPr lang="en-US" altLang="zh-CN" sz="1800" dirty="0"/>
              <a:t>mention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correlation;</a:t>
            </a:r>
            <a:r>
              <a:rPr lang="zh-CN" altLang="en-US" sz="1800" dirty="0"/>
              <a:t> </a:t>
            </a:r>
            <a:r>
              <a:rPr lang="en-US" altLang="zh-CN" sz="1800" b="1" dirty="0" err="1"/>
              <a:t>ClusType</a:t>
            </a:r>
            <a:r>
              <a:rPr lang="zh-CN" altLang="en-US" sz="1800" b="1" dirty="0"/>
              <a:t>-</a:t>
            </a:r>
            <a:r>
              <a:rPr lang="en-US" altLang="zh-CN" sz="1800" b="1" dirty="0" err="1"/>
              <a:t>NoClus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conducts</a:t>
            </a:r>
            <a:r>
              <a:rPr lang="zh-CN" altLang="en-US" sz="1800" dirty="0"/>
              <a:t> </a:t>
            </a:r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type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propagation;</a:t>
            </a:r>
            <a:r>
              <a:rPr lang="zh-CN" altLang="en-US" sz="1800" dirty="0"/>
              <a:t> </a:t>
            </a:r>
            <a:r>
              <a:rPr lang="en-US" altLang="zh-CN" sz="1800" b="1" dirty="0" err="1"/>
              <a:t>ClusType</a:t>
            </a:r>
            <a:r>
              <a:rPr lang="zh-CN" altLang="en-US" sz="1800" b="1" dirty="0"/>
              <a:t>-</a:t>
            </a:r>
            <a:r>
              <a:rPr lang="en-US" altLang="zh-CN" sz="1800" b="1" dirty="0" err="1"/>
              <a:t>TwpStep</a:t>
            </a:r>
            <a:r>
              <a:rPr lang="en-US" altLang="zh-CN" sz="1800" dirty="0"/>
              <a:t>:</a:t>
            </a:r>
            <a:r>
              <a:rPr lang="zh-CN" altLang="en-US" sz="1800" dirty="0"/>
              <a:t>  </a:t>
            </a:r>
            <a:r>
              <a:rPr lang="en-US" altLang="zh-CN" sz="1800" dirty="0"/>
              <a:t>first</a:t>
            </a:r>
            <a:r>
              <a:rPr lang="zh-CN" altLang="en-US" sz="1800" dirty="0"/>
              <a:t> </a:t>
            </a:r>
            <a:r>
              <a:rPr lang="en-US" altLang="zh-CN" sz="1800" dirty="0"/>
              <a:t>performs</a:t>
            </a:r>
            <a:r>
              <a:rPr lang="zh-CN" altLang="en-US" sz="1800" dirty="0"/>
              <a:t> </a:t>
            </a:r>
            <a:r>
              <a:rPr lang="en-US" altLang="zh-CN" sz="1800" dirty="0"/>
              <a:t>hard</a:t>
            </a:r>
            <a:r>
              <a:rPr lang="zh-CN" altLang="en-US" sz="1800" dirty="0"/>
              <a:t> </a:t>
            </a:r>
            <a:r>
              <a:rPr lang="en-US" altLang="zh-CN" sz="1800" dirty="0"/>
              <a:t>clustering</a:t>
            </a:r>
            <a:r>
              <a:rPr lang="zh-CN" altLang="en-US" sz="1800" dirty="0"/>
              <a:t> </a:t>
            </a:r>
            <a:r>
              <a:rPr lang="en-US" altLang="zh-CN" sz="1800" dirty="0"/>
              <a:t>then</a:t>
            </a:r>
            <a:r>
              <a:rPr lang="zh-CN" altLang="en-US" sz="1800" dirty="0"/>
              <a:t> </a:t>
            </a:r>
            <a:r>
              <a:rPr lang="en-US" altLang="zh-CN" sz="1800" dirty="0"/>
              <a:t>type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Comparing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with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Other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Variants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8135" y="4559458"/>
            <a:ext cx="8647730" cy="1617686"/>
          </a:xfrm>
        </p:spPr>
        <p:txBody>
          <a:bodyPr/>
          <a:lstStyle/>
          <a:p>
            <a:r>
              <a:rPr kumimoji="1" lang="en-US" altLang="zh-CN" sz="1800" b="1" dirty="0">
                <a:cs typeface="Arial" pitchFamily="34" charset="0"/>
              </a:rPr>
              <a:t>vs.</a:t>
            </a:r>
            <a:r>
              <a:rPr kumimoji="1" lang="zh-CN" altLang="en-US" sz="1800" b="1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FIGER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Effectiveness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of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our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candidate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generation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propagation</a:t>
            </a:r>
          </a:p>
          <a:p>
            <a:r>
              <a:rPr kumimoji="1" lang="en-US" altLang="zh-CN" sz="1800" b="1" dirty="0">
                <a:cs typeface="Arial" pitchFamily="34" charset="0"/>
              </a:rPr>
              <a:t>vs</a:t>
            </a:r>
            <a:r>
              <a:rPr kumimoji="1" lang="en-US" altLang="zh-CN" sz="1800" dirty="0">
                <a:cs typeface="Arial" pitchFamily="34" charset="0"/>
              </a:rPr>
              <a:t>.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NNPLB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APOLLO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 err="1">
                <a:cs typeface="Arial" pitchFamily="34" charset="0"/>
              </a:rPr>
              <a:t>ClusType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utilizes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not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only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semantic-rich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phrase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cues,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but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also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cluster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synonymous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phrases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to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tackle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context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 err="1">
                <a:cs typeface="Arial" pitchFamily="34" charset="0"/>
              </a:rPr>
              <a:t>sparsity</a:t>
            </a:r>
            <a:endParaRPr kumimoji="1" lang="en-US" altLang="zh-CN" sz="1800" dirty="0">
              <a:cs typeface="Arial" pitchFamily="34" charset="0"/>
            </a:endParaRPr>
          </a:p>
          <a:p>
            <a:r>
              <a:rPr kumimoji="1" lang="en-US" altLang="zh-CN" sz="1800" b="1" dirty="0">
                <a:cs typeface="Arial" pitchFamily="34" charset="0"/>
              </a:rPr>
              <a:t>vs</a:t>
            </a:r>
            <a:r>
              <a:rPr kumimoji="1" lang="en-US" altLang="zh-CN" sz="1800" dirty="0">
                <a:cs typeface="Arial" pitchFamily="34" charset="0"/>
              </a:rPr>
              <a:t>.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our </a:t>
            </a:r>
            <a:r>
              <a:rPr kumimoji="1" lang="en-US" altLang="zh-CN" sz="1800" b="1" dirty="0">
                <a:cs typeface="Arial" pitchFamily="34" charset="0"/>
              </a:rPr>
              <a:t>variants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(</a:t>
            </a:r>
            <a:r>
              <a:rPr kumimoji="1" lang="en-US" altLang="zh-CN" sz="1800" dirty="0" err="1">
                <a:cs typeface="Arial" pitchFamily="34" charset="0"/>
              </a:rPr>
              <a:t>i</a:t>
            </a:r>
            <a:r>
              <a:rPr kumimoji="1" lang="en-US" altLang="zh-CN" sz="1800" dirty="0">
                <a:cs typeface="Arial" pitchFamily="34" charset="0"/>
              </a:rPr>
              <a:t>)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models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mention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correlation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for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name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disambiguation;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 (ii)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integrates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clustering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in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mutually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enhancing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way</a:t>
            </a:r>
            <a:endParaRPr kumimoji="1" lang="zh-CN" altLang="en-US" sz="1800" dirty="0">
              <a:cs typeface="Arial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93058"/>
            <a:ext cx="9143999" cy="21655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1799750"/>
            <a:ext cx="9143999" cy="39241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Times" charset="0"/>
                <a:ea typeface="Times" charset="0"/>
                <a:cs typeface="Times" charset="0"/>
              </a:rPr>
              <a:t>Performance comparison on three datasets in terms of Precision, Recall and F1 score</a:t>
            </a:r>
          </a:p>
        </p:txBody>
      </p:sp>
    </p:spTree>
    <p:extLst>
      <p:ext uri="{BB962C8B-B14F-4D97-AF65-F5344CB8AC3E}">
        <p14:creationId xmlns:p14="http://schemas.microsoft.com/office/powerpoint/2010/main" val="114447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Comparing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Trained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NER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467" y="1463936"/>
            <a:ext cx="8228662" cy="56723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000" dirty="0">
                <a:solidFill>
                  <a:prstClr val="black"/>
                </a:solidFill>
              </a:rPr>
              <a:t>Compare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with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Stanford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NER</a:t>
            </a:r>
            <a:r>
              <a:rPr kumimoji="1" lang="zh-CN" altLang="en-US" sz="2000" dirty="0">
                <a:solidFill>
                  <a:prstClr val="black"/>
                </a:solidFill>
              </a:rPr>
              <a:t>,</a:t>
            </a:r>
            <a:r>
              <a:rPr kumimoji="1" lang="en-US" altLang="zh-CN" sz="2000" dirty="0">
                <a:solidFill>
                  <a:prstClr val="black"/>
                </a:solidFill>
              </a:rPr>
              <a:t>which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is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trained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general-domain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corpora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including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ACE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corpus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and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MUC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corpus,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three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types: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PER,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LOC,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ORG</a:t>
            </a: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27" y="2467365"/>
            <a:ext cx="5970314" cy="13151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5467" y="4775923"/>
            <a:ext cx="8132825" cy="1777277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5" fontAlgn="base">
              <a:spcAft>
                <a:spcPts val="450"/>
              </a:spcAft>
            </a:pPr>
            <a:r>
              <a:rPr kumimoji="1" lang="en-US" altLang="zh-CN" sz="2000" dirty="0" err="1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its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variants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outperform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Stanford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NER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both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(NYT)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domain-specific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(Yelp)</a:t>
            </a:r>
          </a:p>
          <a:p>
            <a:pPr defTabSz="914355" fontAlgn="base">
              <a:spcAft>
                <a:spcPts val="450"/>
              </a:spcAft>
            </a:pPr>
            <a:r>
              <a:rPr kumimoji="1" lang="en-US" altLang="zh-CN" sz="2000" dirty="0" err="1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has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lower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precision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higher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F1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score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Tweet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Superior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err="1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mainly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come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from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domain-independent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candidate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generation</a:t>
            </a:r>
            <a:endParaRPr kumimoji="1" lang="zh-CN" altLang="en-US" sz="20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361" y="2091547"/>
            <a:ext cx="63844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F1 score comparison with trained 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3672" y="3782493"/>
            <a:ext cx="6573023" cy="923330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[6]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J. R.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Finkel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, T.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Grenager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and C. Manning. Incorporating non-local information into information extraction systems by Gibbs sampling. In ACL’05.</a:t>
            </a:r>
          </a:p>
        </p:txBody>
      </p:sp>
    </p:spTree>
    <p:extLst>
      <p:ext uri="{BB962C8B-B14F-4D97-AF65-F5344CB8AC3E}">
        <p14:creationId xmlns:p14="http://schemas.microsoft.com/office/powerpoint/2010/main" val="162032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2595" y="3375826"/>
            <a:ext cx="7139664" cy="383201"/>
          </a:xfrm>
        </p:spPr>
        <p:txBody>
          <a:bodyPr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C0504D"/>
                </a:solidFill>
              </a:rPr>
              <a:t>Extracts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more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mentions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and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predicts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types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with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higher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accuracy</a:t>
            </a:r>
            <a:endParaRPr kumimoji="1" lang="zh-CN" altLang="en-US" sz="2000" b="1" dirty="0">
              <a:solidFill>
                <a:srgbClr val="C0504D"/>
              </a:solidFill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8" y="1542279"/>
            <a:ext cx="9091451" cy="1692108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8" y="3921002"/>
            <a:ext cx="5511480" cy="175267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20548" y="3762618"/>
            <a:ext cx="3349342" cy="2147520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only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synonymous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phrases,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also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both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sparse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frequent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clustered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together</a:t>
            </a:r>
          </a:p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6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boosts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sparse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phrases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with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type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information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of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frequent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phrases</a:t>
            </a:r>
            <a:endParaRPr kumimoji="1" lang="zh-CN" altLang="en-US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595" y="3776473"/>
            <a:ext cx="546023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Example relation phrase clusters and corpus-wide frequency from the NYT dataset </a:t>
            </a:r>
            <a:endParaRPr lang="en-US" sz="13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240" y="1414781"/>
            <a:ext cx="749720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Example output of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ClusType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and the compared methods on the Yelp dataset</a:t>
            </a:r>
          </a:p>
        </p:txBody>
      </p:sp>
    </p:spTree>
    <p:extLst>
      <p:ext uri="{BB962C8B-B14F-4D97-AF65-F5344CB8AC3E}">
        <p14:creationId xmlns:p14="http://schemas.microsoft.com/office/powerpoint/2010/main" val="21408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7" y="2663915"/>
            <a:ext cx="2743200" cy="19702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86478" y="415751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54376" y="445297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05732" y="501173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577332" y="597655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5445" y="409694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34332" y="551935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891532" y="597655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>
            <a:endCxn id="31" idx="6"/>
          </p:cNvCxnSpPr>
          <p:nvPr/>
        </p:nvCxnSpPr>
        <p:spPr>
          <a:xfrm flipH="1" flipV="1">
            <a:off x="2643678" y="438611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62932" y="468157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24577" y="484321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81777" y="491017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67577" y="484321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 rot="1899239">
            <a:off x="1743594" y="5118984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8650" y="5904399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5230281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3464298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4176969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4311576" y="3762850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11576" y="4634169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1576" y="4681570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90292" y="2972344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59862" y="354792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52981" y="4310919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52981" y="5224719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90384" y="3673163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3258510" y="1562712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flipH="1">
            <a:off x="5599552" y="1940333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5400000" flipV="1">
            <a:off x="2158342" y="2554269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76896" y="26551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171880" y="2284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Fine-grained</a:t>
            </a:r>
            <a:r>
              <a:rPr lang="zh-CN" altLang="en-US" dirty="0" smtClean="0"/>
              <a:t> </a:t>
            </a:r>
            <a:r>
              <a:rPr lang="en-US" dirty="0" smtClean="0"/>
              <a:t>Entity 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771650"/>
            <a:ext cx="8555181" cy="683115"/>
          </a:xfrm>
        </p:spPr>
        <p:txBody>
          <a:bodyPr/>
          <a:lstStyle/>
          <a:p>
            <a:r>
              <a:rPr lang="en-US" sz="1800" b="1" dirty="0"/>
              <a:t>Fine-grained Entity Typing</a:t>
            </a:r>
            <a:r>
              <a:rPr lang="en-US" sz="1800" dirty="0"/>
              <a:t>: Type labels for a mention forms a “</a:t>
            </a:r>
            <a:r>
              <a:rPr lang="en-US" sz="1800" i="1" dirty="0"/>
              <a:t>type-path</a:t>
            </a:r>
            <a:r>
              <a:rPr lang="en-US" sz="1800" dirty="0"/>
              <a:t>” (not necessarily ending in a leaf node) in a given (tree-structured) type hierarchy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8" y="2577869"/>
            <a:ext cx="3454930" cy="2009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81" y="2454766"/>
            <a:ext cx="2572007" cy="252119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63237" y="4671259"/>
            <a:ext cx="8315279" cy="122063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" charset="0"/>
                <a:ea typeface="Times" charset="0"/>
                <a:cs typeface="Times" charset="0"/>
              </a:rPr>
              <a:t>Manually annotating training corpora with </a:t>
            </a:r>
            <a:r>
              <a:rPr lang="en-US" sz="18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100+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entity types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Expensive &amp; Error-prone</a:t>
            </a:r>
          </a:p>
          <a:p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Current practice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: use distant supervision to </a:t>
            </a:r>
            <a:r>
              <a:rPr lang="en-US" sz="18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automatically labeled training corpora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5139" y="2878555"/>
            <a:ext cx="1643399" cy="3000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 </a:t>
            </a:r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politician</a:t>
            </a:r>
            <a:endParaRPr lang="en-US" sz="135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6932" y="3406601"/>
            <a:ext cx="1893467" cy="3000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 </a:t>
            </a:r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businessman</a:t>
            </a:r>
            <a:endParaRPr lang="en-US" sz="135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2176" y="3900675"/>
            <a:ext cx="1986441" cy="3000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 </a:t>
            </a:r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artist  actor</a:t>
            </a:r>
            <a:endParaRPr lang="en-US" sz="135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Curved Connector 10"/>
          <p:cNvCxnSpPr>
            <a:endCxn id="7" idx="1"/>
          </p:cNvCxnSpPr>
          <p:nvPr/>
        </p:nvCxnSpPr>
        <p:spPr>
          <a:xfrm flipV="1">
            <a:off x="3375772" y="3028596"/>
            <a:ext cx="919367" cy="6560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endCxn id="8" idx="1"/>
          </p:cNvCxnSpPr>
          <p:nvPr/>
        </p:nvCxnSpPr>
        <p:spPr>
          <a:xfrm>
            <a:off x="1395664" y="3461751"/>
            <a:ext cx="2821268" cy="9489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 flipV="1">
            <a:off x="1335505" y="4050716"/>
            <a:ext cx="2816671" cy="196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55507" y="2446179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charset="0"/>
                <a:ea typeface="Times" charset="0"/>
                <a:cs typeface="Times" charset="0"/>
              </a:rPr>
              <a:t>Type-path</a:t>
            </a:r>
            <a:endParaRPr lang="en-US" sz="135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620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Label Noise in Entity Typing</a:t>
            </a:r>
            <a:endParaRPr lang="en-US" sz="3000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2" y="1786397"/>
            <a:ext cx="5338071" cy="3514229"/>
          </a:xfrm>
        </p:spPr>
      </p:pic>
      <p:sp>
        <p:nvSpPr>
          <p:cNvPr id="58" name="Text Placeholder 2"/>
          <p:cNvSpPr txBox="1">
            <a:spLocks/>
          </p:cNvSpPr>
          <p:nvPr/>
        </p:nvSpPr>
        <p:spPr>
          <a:xfrm>
            <a:off x="5831709" y="1780504"/>
            <a:ext cx="3191975" cy="3241547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Donald Trump is mentioned is sentences S1-S3.</a:t>
            </a:r>
            <a:endParaRPr lang="en-US" altLang="zh-CN" sz="1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altLang="zh-CN" sz="375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Distant supervision</a:t>
            </a:r>
          </a:p>
          <a:p>
            <a:pPr lvl="1"/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Assign </a:t>
            </a:r>
            <a:r>
              <a:rPr lang="en-US" altLang="zh-CN" sz="1800" i="1" dirty="0">
                <a:latin typeface="Times" charset="0"/>
                <a:ea typeface="Times" charset="0"/>
                <a:cs typeface="Times" charset="0"/>
              </a:rPr>
              <a:t>same</a:t>
            </a:r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 types (blue region) to </a:t>
            </a:r>
            <a:r>
              <a:rPr lang="en-US" altLang="zh-CN" sz="1800" i="1" dirty="0">
                <a:latin typeface="Times" charset="0"/>
                <a:ea typeface="Times" charset="0"/>
                <a:cs typeface="Times" charset="0"/>
              </a:rPr>
              <a:t>all</a:t>
            </a:r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 the mentions </a:t>
            </a:r>
          </a:p>
          <a:p>
            <a:pPr lvl="1"/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Does not consider </a:t>
            </a:r>
            <a:r>
              <a:rPr lang="en-US" altLang="zh-CN" sz="1800" b="1" i="1" dirty="0">
                <a:latin typeface="Times" charset="0"/>
                <a:ea typeface="Times" charset="0"/>
                <a:cs typeface="Times" charset="0"/>
              </a:rPr>
              <a:t>local contexts</a:t>
            </a:r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 when assigning type labels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Introduce </a:t>
            </a:r>
            <a:r>
              <a:rPr lang="en-US" sz="1800" b="1" i="1" dirty="0">
                <a:latin typeface="Times" charset="0"/>
                <a:ea typeface="Times" charset="0"/>
                <a:cs typeface="Times" charset="0"/>
              </a:rPr>
              <a:t>label noise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to the mentions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3239" y="5360913"/>
            <a:ext cx="7352751" cy="5078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150016" lvl="1" defTabSz="685766">
              <a:spcBef>
                <a:spcPts val="450"/>
              </a:spcBef>
              <a:buClr>
                <a:srgbClr val="BD582C"/>
              </a:buClr>
              <a:buSzPct val="80000"/>
            </a:pP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he 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types assigned to entity Trump include 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artist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actor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businessman, while only {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} are correct types for 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the </a:t>
            </a:r>
            <a:r>
              <a:rPr lang="en-US" sz="1350" b="1" dirty="0">
                <a:latin typeface="Times" charset="0"/>
                <a:ea typeface="Times" charset="0"/>
                <a:cs typeface="Times" charset="0"/>
              </a:rPr>
              <a:t>mention “</a:t>
            </a:r>
            <a:r>
              <a:rPr lang="en-US" sz="1350" b="1" i="1" dirty="0">
                <a:latin typeface="Times" charset="0"/>
                <a:ea typeface="Times" charset="0"/>
                <a:cs typeface="Times" charset="0"/>
              </a:rPr>
              <a:t>Trump”</a:t>
            </a:r>
            <a:r>
              <a:rPr lang="en-US" sz="135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350" b="1" dirty="0">
                <a:latin typeface="Times" charset="0"/>
                <a:ea typeface="Times" charset="0"/>
                <a:cs typeface="Times" charset="0"/>
              </a:rPr>
              <a:t>in S1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3735" y="473351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6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Label Noise in Entity </a:t>
            </a:r>
            <a:r>
              <a:rPr lang="en-US" sz="3000" dirty="0"/>
              <a:t>Typing </a:t>
            </a:r>
            <a:r>
              <a:rPr lang="en-US" altLang="zh-CN" sz="3000" dirty="0"/>
              <a:t>(cont.)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262" y="1734380"/>
            <a:ext cx="8179380" cy="3129387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Current typing systems either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0070C0"/>
                </a:solidFill>
              </a:rPr>
              <a:t>ignore</a:t>
            </a:r>
            <a:r>
              <a:rPr lang="zh-CN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</a:rPr>
              <a:t>this</a:t>
            </a:r>
            <a:r>
              <a:rPr lang="en-US" altLang="zh-CN" sz="1800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</a:rPr>
              <a:t>issue</a:t>
            </a:r>
            <a:r>
              <a:rPr lang="en-US" altLang="zh-CN" sz="18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altLang="zh-CN" sz="1800" dirty="0"/>
              <a:t>assume all candidate labels obtained by supervision are “true” labels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Or use </a:t>
            </a:r>
            <a:r>
              <a:rPr lang="en-US" altLang="zh-CN" sz="1800" b="1" dirty="0">
                <a:solidFill>
                  <a:srgbClr val="0070C0"/>
                </a:solidFill>
              </a:rPr>
              <a:t>simple</a:t>
            </a:r>
            <a:r>
              <a:rPr lang="zh-CN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</a:rPr>
              <a:t>pruning heuristics</a:t>
            </a:r>
            <a:r>
              <a:rPr lang="zh-CN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i="1" dirty="0">
                <a:solidFill>
                  <a:srgbClr val="C00000"/>
                </a:solidFill>
              </a:rPr>
              <a:t>delete</a:t>
            </a:r>
            <a:r>
              <a:rPr lang="en-US" altLang="zh-CN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/>
              <a:t>mentions with conflicting types</a:t>
            </a:r>
            <a:endParaRPr lang="en-US" altLang="zh-CN" sz="1800" dirty="0"/>
          </a:p>
          <a:p>
            <a:pPr lvl="1"/>
            <a:r>
              <a:rPr lang="en-US" altLang="zh-CN" sz="1800" dirty="0"/>
              <a:t>aggressive deletion of mentions </a:t>
            </a:r>
            <a:r>
              <a:rPr lang="en-US" altLang="zh-CN" sz="1800" dirty="0"/>
              <a:t> </a:t>
            </a:r>
            <a:r>
              <a:rPr lang="en-US" altLang="zh-CN" sz="1800" dirty="0">
                <a:sym typeface="Wingdings"/>
              </a:rPr>
              <a:t> </a:t>
            </a:r>
            <a:r>
              <a:rPr lang="en-US" altLang="zh-CN" sz="1800" dirty="0">
                <a:sym typeface="Wingdings"/>
              </a:rPr>
              <a:t>s</a:t>
            </a:r>
            <a:r>
              <a:rPr lang="en-US" altLang="zh-CN" sz="1800" dirty="0"/>
              <a:t>ignificant loss of training data</a:t>
            </a:r>
            <a:endParaRPr lang="zh-CN" alt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8" y="2501692"/>
            <a:ext cx="6452087" cy="14273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6355" y="4938713"/>
            <a:ext cx="629499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The larger </a:t>
            </a:r>
            <a:r>
              <a:rPr lang="en-US" sz="2100" b="1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the target type set, the more severe the loss!</a:t>
            </a:r>
            <a:endParaRPr lang="en-US" sz="21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/>
              <a:t>Label Noise Reduction: Task Description</a:t>
            </a:r>
            <a:endParaRPr lang="en-US" sz="2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237" y="1771650"/>
            <a:ext cx="8555181" cy="3871292"/>
          </a:xfrm>
        </p:spPr>
        <p:txBody>
          <a:bodyPr/>
          <a:lstStyle/>
          <a:p>
            <a:r>
              <a:rPr lang="en-US" sz="1800" dirty="0"/>
              <a:t>Define </a:t>
            </a:r>
            <a:r>
              <a:rPr lang="en-US" sz="1800" dirty="0"/>
              <a:t>a </a:t>
            </a:r>
            <a:r>
              <a:rPr lang="en-US" sz="1800" i="1" dirty="0"/>
              <a:t>new</a:t>
            </a:r>
            <a:r>
              <a:rPr lang="en-US" sz="1800" dirty="0"/>
              <a:t> </a:t>
            </a:r>
            <a:r>
              <a:rPr lang="en-US" sz="1800" dirty="0"/>
              <a:t>task, called </a:t>
            </a:r>
            <a:r>
              <a:rPr lang="en-US" sz="1800" b="1" dirty="0"/>
              <a:t>Label Noise Reduction in Entity </a:t>
            </a:r>
            <a:r>
              <a:rPr lang="en-US" sz="1800" b="1" dirty="0"/>
              <a:t>Typing, </a:t>
            </a:r>
            <a:r>
              <a:rPr lang="en-US" sz="1800" dirty="0"/>
              <a:t>to identify the correct </a:t>
            </a:r>
            <a:r>
              <a:rPr lang="en-US" sz="1800" dirty="0"/>
              <a:t>type-path </a:t>
            </a:r>
            <a:r>
              <a:rPr lang="en-US" sz="1800" dirty="0"/>
              <a:t>for </a:t>
            </a:r>
            <a:r>
              <a:rPr lang="en-US" sz="1800" i="1" dirty="0">
                <a:solidFill>
                  <a:srgbClr val="0070C0"/>
                </a:solidFill>
              </a:rPr>
              <a:t>each </a:t>
            </a:r>
            <a:r>
              <a:rPr lang="en-US" sz="1800" i="1" dirty="0">
                <a:solidFill>
                  <a:srgbClr val="0070C0"/>
                </a:solidFill>
              </a:rPr>
              <a:t>mention in training set</a:t>
            </a:r>
            <a:r>
              <a:rPr lang="en-US" sz="1800" dirty="0"/>
              <a:t>, </a:t>
            </a:r>
            <a:r>
              <a:rPr lang="en-US" sz="1800" dirty="0"/>
              <a:t>from its </a:t>
            </a:r>
            <a:r>
              <a:rPr lang="en-US" sz="1800" i="1" dirty="0">
                <a:solidFill>
                  <a:srgbClr val="0070C0"/>
                </a:solidFill>
              </a:rPr>
              <a:t>noisy candidate type </a:t>
            </a:r>
            <a:r>
              <a:rPr lang="en-US" sz="1800" i="1" dirty="0">
                <a:solidFill>
                  <a:srgbClr val="0070C0"/>
                </a:solidFill>
              </a:rPr>
              <a:t>set</a:t>
            </a:r>
          </a:p>
          <a:p>
            <a:pPr lvl="1"/>
            <a:r>
              <a:rPr lang="en-US" sz="1650" b="1" dirty="0"/>
              <a:t>VS. typical typing systems</a:t>
            </a:r>
            <a:r>
              <a:rPr lang="en-US" sz="1650" dirty="0"/>
              <a:t>: they focus on designing models for typing </a:t>
            </a:r>
            <a:r>
              <a:rPr lang="en-US" sz="1650" i="1" dirty="0"/>
              <a:t>unlabeled mentions</a:t>
            </a:r>
          </a:p>
          <a:p>
            <a:pPr lvl="1"/>
            <a:r>
              <a:rPr lang="en-US" sz="1650" dirty="0">
                <a:solidFill>
                  <a:srgbClr val="C00000"/>
                </a:solidFill>
              </a:rPr>
              <a:t>The first systematic study of type label noise in distant supervision</a:t>
            </a:r>
          </a:p>
          <a:p>
            <a:pPr lvl="1"/>
            <a:r>
              <a:rPr lang="en-US" sz="1650" dirty="0">
                <a:solidFill>
                  <a:srgbClr val="C00000"/>
                </a:solidFill>
              </a:rPr>
              <a:t>A fundamental task for entity typing systems (the bottleneck of their performance)</a:t>
            </a:r>
            <a:endParaRPr lang="en-US" sz="375" dirty="0"/>
          </a:p>
          <a:p>
            <a:pPr marL="342998" indent="-342998" defTabSz="555470">
              <a:spcBef>
                <a:spcPts val="300"/>
              </a:spcBef>
              <a:defRPr sz="1800"/>
            </a:pPr>
            <a:r>
              <a:rPr lang="en-US" altLang="zh-CN" sz="1800" b="1" dirty="0"/>
              <a:t>Problem Definition</a:t>
            </a:r>
            <a:endParaRPr lang="en-US" sz="1800" b="1" i="1" dirty="0"/>
          </a:p>
          <a:p>
            <a:pPr marL="521087" lvl="1" indent="-399575" defTabSz="555470">
              <a:spcBef>
                <a:spcPts val="300"/>
              </a:spcBef>
              <a:defRPr sz="1800"/>
            </a:pPr>
            <a:r>
              <a:rPr lang="en-US" sz="1500" b="1" dirty="0"/>
              <a:t>Input</a:t>
            </a:r>
            <a:r>
              <a:rPr lang="en-US" sz="1500" dirty="0"/>
              <a:t>:  </a:t>
            </a:r>
            <a:endParaRPr lang="en-US" sz="1500" dirty="0"/>
          </a:p>
          <a:p>
            <a:pPr marL="611573" lvl="2" indent="-399575" defTabSz="555470">
              <a:spcBef>
                <a:spcPts val="300"/>
              </a:spcBef>
              <a:defRPr sz="1800"/>
            </a:pPr>
            <a:r>
              <a:rPr lang="en-US" altLang="zh-CN" sz="1500" dirty="0"/>
              <a:t>(1) Automatically labeled training corpus:</a:t>
            </a:r>
            <a:r>
              <a:rPr lang="en-US" altLang="zh-CN" sz="1500" dirty="0">
                <a:solidFill>
                  <a:srgbClr val="7030A0"/>
                </a:solidFill>
              </a:rPr>
              <a:t> set of (mention, context, candidate type labels) triples</a:t>
            </a:r>
          </a:p>
          <a:p>
            <a:pPr marL="611573" lvl="2" indent="-399575" defTabSz="555470">
              <a:spcBef>
                <a:spcPts val="300"/>
              </a:spcBef>
              <a:defRPr sz="1800"/>
            </a:pPr>
            <a:r>
              <a:rPr lang="en-US" altLang="zh-CN" sz="1500" dirty="0"/>
              <a:t>(2) </a:t>
            </a:r>
            <a:r>
              <a:rPr lang="en-US" altLang="zh-CN" sz="1500" dirty="0"/>
              <a:t>Knowledge </a:t>
            </a:r>
            <a:r>
              <a:rPr lang="en-US" altLang="zh-CN" sz="1500" dirty="0"/>
              <a:t>base, along with its entity-type facts (i.e., </a:t>
            </a:r>
            <a:r>
              <a:rPr lang="en-US" altLang="zh-CN" sz="1500" dirty="0">
                <a:solidFill>
                  <a:schemeClr val="accent1"/>
                </a:solidFill>
              </a:rPr>
              <a:t>set of (entity, type) tuples</a:t>
            </a:r>
            <a:r>
              <a:rPr lang="en-US" altLang="zh-CN" sz="1500" dirty="0"/>
              <a:t>)</a:t>
            </a:r>
          </a:p>
          <a:p>
            <a:pPr marL="611573" lvl="2" indent="-399575" defTabSz="555470">
              <a:spcBef>
                <a:spcPts val="300"/>
              </a:spcBef>
              <a:defRPr sz="1800"/>
            </a:pPr>
            <a:r>
              <a:rPr lang="en-US" altLang="zh-CN" sz="1500" dirty="0"/>
              <a:t>(3) Target type hierarchy </a:t>
            </a:r>
            <a:r>
              <a:rPr lang="en-US" altLang="zh-CN" sz="1500" b="1" dirty="0"/>
              <a:t>T</a:t>
            </a:r>
          </a:p>
          <a:p>
            <a:pPr marL="521087" lvl="1" indent="-399575" defTabSz="555470">
              <a:spcBef>
                <a:spcPts val="300"/>
              </a:spcBef>
              <a:defRPr sz="1800"/>
            </a:pPr>
            <a:r>
              <a:rPr lang="en-US" sz="1500" b="1" dirty="0"/>
              <a:t>Output</a:t>
            </a:r>
            <a:r>
              <a:rPr lang="en-US" sz="1500" dirty="0"/>
              <a:t>: Estimate </a:t>
            </a:r>
            <a:r>
              <a:rPr lang="en-US" sz="1500" b="1" i="1" dirty="0"/>
              <a:t>a single type-path </a:t>
            </a:r>
            <a:r>
              <a:rPr lang="en-US" sz="1500" dirty="0"/>
              <a:t>(not required to end in a leaf node) in the hierarchy </a:t>
            </a:r>
            <a:r>
              <a:rPr lang="en-US" sz="1500" b="1" dirty="0"/>
              <a:t>T</a:t>
            </a:r>
            <a:r>
              <a:rPr lang="en-US" sz="1500" dirty="0"/>
              <a:t>, based on the mention itself as well as its context in the sentence</a:t>
            </a:r>
            <a:endParaRPr lang="en-US" sz="1500" b="1" dirty="0"/>
          </a:p>
          <a:p>
            <a:pPr marL="288159" indent="-352428" defTabSz="555470">
              <a:spcBef>
                <a:spcPts val="300"/>
              </a:spcBef>
              <a:defRPr sz="1800"/>
            </a:pPr>
            <a:endParaRPr lang="en-US" sz="375" dirty="0"/>
          </a:p>
          <a:p>
            <a:pPr marL="288159" indent="-352428" defTabSz="555470">
              <a:spcBef>
                <a:spcPts val="300"/>
              </a:spcBef>
              <a:defRPr sz="1800"/>
            </a:pPr>
            <a:r>
              <a:rPr lang="en-US" sz="1800" b="1" dirty="0"/>
              <a:t>Non-goals</a:t>
            </a:r>
            <a:r>
              <a:rPr lang="en-US" sz="1800" dirty="0"/>
              <a:t>: </a:t>
            </a:r>
            <a:r>
              <a:rPr lang="en-US" sz="1500" dirty="0"/>
              <a:t>Entity mention detection; Entity linking; Type hierarchy creation</a:t>
            </a:r>
          </a:p>
          <a:p>
            <a:pPr marL="288159" indent="-352428" defTabSz="555470">
              <a:spcBef>
                <a:spcPts val="300"/>
              </a:spcBef>
              <a:defRPr sz="1800"/>
            </a:pPr>
            <a:endParaRPr lang="en-US" sz="15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1797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/>
              <a:t>Label Noise Reduction: Challenges</a:t>
            </a:r>
            <a:endParaRPr lang="en-US" sz="2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237" y="1771650"/>
            <a:ext cx="8555181" cy="38712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resence of incorrect type labels in a mention’s candidate type set</a:t>
            </a:r>
          </a:p>
          <a:p>
            <a:pPr marL="592927" lvl="1" indent="-385763"/>
            <a:endParaRPr lang="en-US" sz="750" dirty="0"/>
          </a:p>
          <a:p>
            <a:pPr marL="592927" lvl="1" indent="-385763"/>
            <a:r>
              <a:rPr lang="en-US" sz="1950" dirty="0"/>
              <a:t>S</a:t>
            </a:r>
            <a:r>
              <a:rPr lang="en-US" sz="1950" dirty="0">
                <a:sym typeface="Wingdings"/>
              </a:rPr>
              <a:t>upervised/semi-supervised </a:t>
            </a:r>
            <a:r>
              <a:rPr lang="en-US" sz="1950" dirty="0">
                <a:sym typeface="Wingdings"/>
              </a:rPr>
              <a:t>techniques </a:t>
            </a:r>
            <a:r>
              <a:rPr lang="en-US" sz="1950" dirty="0">
                <a:sym typeface="Wingdings"/>
              </a:rPr>
              <a:t>both assume </a:t>
            </a:r>
            <a:r>
              <a:rPr lang="en-US" sz="1950" dirty="0">
                <a:sym typeface="Wingdings"/>
              </a:rPr>
              <a:t>“</a:t>
            </a:r>
            <a:r>
              <a:rPr lang="en-US" sz="1950" i="1" dirty="0">
                <a:sym typeface="Wingdings"/>
              </a:rPr>
              <a:t>all labels are correct/reliable labels</a:t>
            </a:r>
            <a:r>
              <a:rPr lang="en-US" sz="1950" dirty="0">
                <a:sym typeface="Wingdings"/>
              </a:rPr>
              <a:t>”</a:t>
            </a:r>
          </a:p>
          <a:p>
            <a:pPr marL="592927" lvl="1" indent="-385763"/>
            <a:endParaRPr lang="en-US" sz="750" dirty="0"/>
          </a:p>
          <a:p>
            <a:pPr marL="592927" lvl="1" indent="-385763"/>
            <a:r>
              <a:rPr lang="en-US" sz="1950" dirty="0"/>
              <a:t>How to accurately estimate the relatedness between mentions and types?</a:t>
            </a:r>
          </a:p>
          <a:p>
            <a:pPr marL="683412" lvl="2" indent="-385763"/>
            <a:endParaRPr lang="en-US" sz="375" b="1" dirty="0"/>
          </a:p>
          <a:p>
            <a:pPr marL="683412" lvl="2" indent="-385763"/>
            <a:r>
              <a:rPr lang="en-US" sz="1800" b="1" dirty="0"/>
              <a:t>Aspect I</a:t>
            </a:r>
            <a:r>
              <a:rPr lang="en-US" sz="1800" dirty="0"/>
              <a:t>: How to model the </a:t>
            </a:r>
            <a:r>
              <a:rPr lang="en-US" sz="1800" i="1" dirty="0">
                <a:solidFill>
                  <a:srgbClr val="0070C0"/>
                </a:solidFill>
              </a:rPr>
              <a:t>noisy associations between mention and its candidate labels</a:t>
            </a:r>
            <a:r>
              <a:rPr lang="en-US" sz="1800" dirty="0"/>
              <a:t>, to indicate the “truth status” of the candidate labels</a:t>
            </a:r>
          </a:p>
          <a:p>
            <a:pPr marL="683412" lvl="2" indent="-385763"/>
            <a:endParaRPr lang="en-US" sz="375" b="1" dirty="0"/>
          </a:p>
          <a:p>
            <a:pPr marL="683412" lvl="2" indent="-385763"/>
            <a:r>
              <a:rPr lang="en-US" sz="1800" b="1" dirty="0"/>
              <a:t>Aspect II</a:t>
            </a:r>
            <a:r>
              <a:rPr lang="en-US" sz="1800" dirty="0"/>
              <a:t>: How to incorporate the </a:t>
            </a:r>
            <a:r>
              <a:rPr lang="en-US" sz="1800" i="1" dirty="0">
                <a:solidFill>
                  <a:srgbClr val="0070C0"/>
                </a:solidFill>
              </a:rPr>
              <a:t>semantic similarity between types</a:t>
            </a:r>
            <a:r>
              <a:rPr lang="en-US" sz="1800" dirty="0"/>
              <a:t>, as we are estimating the type-path holistically for a mention</a:t>
            </a:r>
          </a:p>
          <a:p>
            <a:pPr marL="897719" lvl="3" indent="-385763"/>
            <a:r>
              <a:rPr lang="en-US" sz="1800" dirty="0"/>
              <a:t>vs. estimating individual labels independently</a:t>
            </a:r>
          </a:p>
          <a:p>
            <a:pPr marL="683412" lvl="2" indent="-385763"/>
            <a:endParaRPr lang="en-US" sz="1800" dirty="0"/>
          </a:p>
          <a:p>
            <a:pPr marL="592927" lvl="1" indent="-38576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24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/>
              <a:t>Label Noise Reduction: Solution Ideas</a:t>
            </a:r>
            <a:endParaRPr lang="en-US" sz="2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237" y="1771650"/>
            <a:ext cx="8555181" cy="3871292"/>
          </a:xfrm>
        </p:spPr>
        <p:txBody>
          <a:bodyPr/>
          <a:lstStyle/>
          <a:p>
            <a:r>
              <a:rPr lang="en-US" sz="1800" dirty="0"/>
              <a:t>Propose a weakly-supervised (unsupervised) approach, where the end goal is to estimate the </a:t>
            </a:r>
            <a:r>
              <a:rPr lang="en-US" sz="1800" i="1" dirty="0">
                <a:solidFill>
                  <a:srgbClr val="0070C0"/>
                </a:solidFill>
              </a:rPr>
              <a:t>relatedness between mentions and types</a:t>
            </a:r>
            <a:endParaRPr lang="zh-CN" altLang="en-US" sz="1800" dirty="0"/>
          </a:p>
          <a:p>
            <a:pPr lvl="1">
              <a:buFont typeface="+mj-lt"/>
              <a:buAutoNum type="arabicPeriod"/>
            </a:pP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true</a:t>
            </a:r>
            <a:r>
              <a:rPr lang="en-US" sz="1800" dirty="0"/>
              <a:t> candidate label) &gt; </a:t>
            </a: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false</a:t>
            </a:r>
            <a:r>
              <a:rPr lang="en-US" sz="1800" dirty="0"/>
              <a:t> candidate label)</a:t>
            </a:r>
          </a:p>
          <a:p>
            <a:pPr lvl="1">
              <a:buFont typeface="+mj-lt"/>
              <a:buAutoNum type="arabicPeriod"/>
            </a:pP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fine-grained</a:t>
            </a:r>
            <a:r>
              <a:rPr lang="en-US" sz="1800" dirty="0"/>
              <a:t> true label) &gt; </a:t>
            </a: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coarse-grained</a:t>
            </a:r>
            <a:r>
              <a:rPr lang="en-US" sz="1800" dirty="0"/>
              <a:t> true label)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750" dirty="0"/>
          </a:p>
          <a:p>
            <a:pPr>
              <a:buFont typeface="+mj-lt"/>
              <a:buAutoNum type="arabicPeriod"/>
            </a:pP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“truth</a:t>
            </a:r>
            <a:r>
              <a:rPr lang="zh-CN" altLang="en-US" sz="1800" dirty="0"/>
              <a:t> </a:t>
            </a:r>
            <a:r>
              <a:rPr lang="en-US" altLang="zh-CN" sz="1800" dirty="0"/>
              <a:t>status”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candidate</a:t>
            </a:r>
            <a:r>
              <a:rPr lang="zh-CN" altLang="en-US" sz="1800" dirty="0"/>
              <a:t> </a:t>
            </a:r>
            <a:r>
              <a:rPr lang="en-US" altLang="zh-CN" sz="1800" dirty="0"/>
              <a:t>labels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“latent</a:t>
            </a:r>
            <a:r>
              <a:rPr lang="zh-CN" altLang="en-US" sz="1800" dirty="0"/>
              <a:t> </a:t>
            </a:r>
            <a:r>
              <a:rPr lang="en-US" altLang="zh-CN" sz="1800" dirty="0"/>
              <a:t>values”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novel</a:t>
            </a:r>
            <a:r>
              <a:rPr lang="zh-CN" altLang="en-US" sz="1800" dirty="0"/>
              <a:t> </a:t>
            </a:r>
            <a:r>
              <a:rPr lang="en-US" altLang="zh-CN" sz="1800" b="1" i="1" dirty="0">
                <a:solidFill>
                  <a:srgbClr val="C00000"/>
                </a:solidFill>
              </a:rPr>
              <a:t>partial-label</a:t>
            </a:r>
            <a:r>
              <a:rPr lang="zh-CN" altLang="en-US" sz="1800" b="1" i="1" dirty="0">
                <a:solidFill>
                  <a:srgbClr val="C00000"/>
                </a:solidFill>
              </a:rPr>
              <a:t> </a:t>
            </a:r>
            <a:r>
              <a:rPr lang="en-US" altLang="zh-CN" sz="1800" b="1" i="1" dirty="0">
                <a:solidFill>
                  <a:srgbClr val="C00000"/>
                </a:solidFill>
              </a:rPr>
              <a:t>loss</a:t>
            </a:r>
            <a:r>
              <a:rPr lang="zh-CN" altLang="en-US" sz="1800" dirty="0"/>
              <a:t> </a:t>
            </a:r>
            <a:r>
              <a:rPr lang="zh-CN" altLang="en-US" sz="1800" dirty="0">
                <a:sym typeface="Wingdings"/>
              </a:rPr>
              <a:t> </a:t>
            </a:r>
            <a:r>
              <a:rPr lang="en-US" altLang="zh-CN" sz="1800" dirty="0">
                <a:sym typeface="Wingdings"/>
              </a:rPr>
              <a:t>progressively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estimate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them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by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incorporating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multiple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signals:</a:t>
            </a:r>
            <a:r>
              <a:rPr lang="zh-CN" altLang="en-US" sz="1800" dirty="0">
                <a:sym typeface="Wingdings"/>
              </a:rPr>
              <a:t> </a:t>
            </a:r>
            <a:endParaRPr lang="zh-CN" altLang="en-US" sz="1800" dirty="0">
              <a:sym typeface="Wingdings"/>
            </a:endParaRPr>
          </a:p>
          <a:p>
            <a:pPr lvl="1"/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Co-occurrences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between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text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features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and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mentions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in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the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large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corpus</a:t>
            </a:r>
            <a:endParaRPr lang="zh-CN" altLang="en-US" sz="1800" dirty="0">
              <a:sym typeface="Wingdings"/>
            </a:endParaRPr>
          </a:p>
          <a:p>
            <a:pPr lvl="1"/>
            <a:r>
              <a:rPr lang="en-US" altLang="zh-CN" sz="1800" i="1" dirty="0">
                <a:solidFill>
                  <a:srgbClr val="0070C0"/>
                </a:solidFill>
              </a:rPr>
              <a:t>Collective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associations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between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type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labels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and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mentions</a:t>
            </a:r>
            <a:r>
              <a:rPr lang="zh-CN" altLang="en-US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large</a:t>
            </a:r>
            <a:r>
              <a:rPr lang="zh-CN" altLang="en-US" sz="1800" dirty="0"/>
              <a:t> </a:t>
            </a:r>
            <a:r>
              <a:rPr lang="en-US" altLang="zh-CN" sz="1800" dirty="0"/>
              <a:t>corpus</a:t>
            </a:r>
            <a:endParaRPr lang="en-US" sz="1800" dirty="0"/>
          </a:p>
          <a:p>
            <a:pPr lvl="1">
              <a:buFont typeface="+mj-lt"/>
              <a:buAutoNum type="arabicPeriod"/>
            </a:pPr>
            <a:endParaRPr lang="en-US" sz="750" dirty="0"/>
          </a:p>
          <a:p>
            <a:pPr>
              <a:buFont typeface="+mj-lt"/>
              <a:buAutoNum type="arabicPeriod"/>
            </a:pP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semantic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similarity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between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types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(</a:t>
            </a:r>
            <a:r>
              <a:rPr lang="en-US" altLang="zh-CN" sz="1800" i="1" dirty="0"/>
              <a:t>i.e.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type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correlation)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derived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KB,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ensure</a:t>
            </a:r>
            <a:r>
              <a:rPr lang="zh-CN" altLang="en-US" sz="1800" dirty="0"/>
              <a:t> </a:t>
            </a:r>
            <a:r>
              <a:rPr lang="en-US" altLang="zh-CN" sz="1800" dirty="0"/>
              <a:t>holistic</a:t>
            </a:r>
            <a:r>
              <a:rPr lang="zh-CN" altLang="en-US" sz="1800" dirty="0"/>
              <a:t> </a:t>
            </a:r>
            <a:r>
              <a:rPr lang="en-US" altLang="zh-CN" sz="1800" dirty="0"/>
              <a:t>type-path</a:t>
            </a:r>
            <a:r>
              <a:rPr lang="zh-CN" altLang="en-US" sz="1800" dirty="0"/>
              <a:t> </a:t>
            </a:r>
            <a:r>
              <a:rPr lang="en-US" altLang="zh-CN" sz="1800" dirty="0"/>
              <a:t>estimation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9823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700" dirty="0"/>
              <a:t>Label Noise Reduction: Framework Overview </a:t>
            </a:r>
            <a:endParaRPr lang="en-US" sz="27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8" y="1804365"/>
            <a:ext cx="8765754" cy="2944054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235530" y="4729518"/>
            <a:ext cx="8555181" cy="1253839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Wingdings" panose="05000000000000000000" pitchFamily="2" charset="2"/>
              <a:buAutoNum type="arabicPeriod"/>
            </a:pP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Generate text features and construct a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heterogeneous graph</a:t>
            </a:r>
            <a:endParaRPr lang="en-US" altLang="zh-CN" sz="2000" dirty="0">
              <a:latin typeface="Times" charset="0"/>
              <a:ea typeface="Times" charset="0"/>
              <a:cs typeface="Times" charset="0"/>
            </a:endParaRPr>
          </a:p>
          <a:p>
            <a:pPr marL="385763" indent="-385763">
              <a:buFont typeface="Wingdings" panose="05000000000000000000" pitchFamily="2" charset="2"/>
              <a:buAutoNum type="arabicPeriod"/>
            </a:pP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Perform joint embedding of the constructed graph G into the same low-dimensional space </a:t>
            </a:r>
          </a:p>
          <a:p>
            <a:pPr marL="385763" indent="-385763">
              <a:buFont typeface="Wingdings" panose="05000000000000000000" pitchFamily="2" charset="2"/>
              <a:buAutoNum type="arabicPeriod"/>
            </a:pP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For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each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mention,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search its candidate type sub-tree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in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a top-down manner and estimate the true type-path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from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learned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embedding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  <a:p>
            <a:pPr marL="385763" indent="-385763">
              <a:buAutoNum type="arabicPeriod"/>
            </a:pP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Text Features for Fine-grained Typing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9" y="4552399"/>
            <a:ext cx="8555181" cy="998621"/>
          </a:xfrm>
        </p:spPr>
        <p:txBody>
          <a:bodyPr>
            <a:noAutofit/>
          </a:bodyPr>
          <a:lstStyle/>
          <a:p>
            <a:r>
              <a:rPr lang="en-US" sz="2000" dirty="0"/>
              <a:t>“</a:t>
            </a:r>
            <a:r>
              <a:rPr lang="en-US" sz="2000" i="1" dirty="0">
                <a:solidFill>
                  <a:srgbClr val="0070C0"/>
                </a:solidFill>
              </a:rPr>
              <a:t>Turing Machine</a:t>
            </a:r>
            <a:r>
              <a:rPr lang="en-US" sz="2000" dirty="0"/>
              <a:t>” is used as an example mention from </a:t>
            </a:r>
            <a:r>
              <a:rPr lang="en-US" sz="2000" dirty="0"/>
              <a:t>the sentence: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“The </a:t>
            </a:r>
            <a:r>
              <a:rPr lang="en-US" sz="2000" dirty="0">
                <a:solidFill>
                  <a:srgbClr val="7030A0"/>
                </a:solidFill>
              </a:rPr>
              <a:t>band’s former drummer Jerry Fuchs—who was also a member of Maserati, </a:t>
            </a:r>
            <a:r>
              <a:rPr lang="en-US" sz="2000" dirty="0">
                <a:solidFill>
                  <a:srgbClr val="7030A0"/>
                </a:solidFill>
              </a:rPr>
              <a:t>Turing Machine </a:t>
            </a:r>
            <a:r>
              <a:rPr lang="en-US" sz="2000" dirty="0">
                <a:solidFill>
                  <a:srgbClr val="7030A0"/>
                </a:solidFill>
              </a:rPr>
              <a:t>and The Juan MacLean—died after falling down an elevator shaft.”</a:t>
            </a:r>
            <a:r>
              <a:rPr lang="en-US" sz="2000" dirty="0"/>
              <a:t>. 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90" y="2749546"/>
            <a:ext cx="8786468" cy="164498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9090" y="1593059"/>
            <a:ext cx="8555181" cy="998621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" charset="0"/>
                <a:ea typeface="Times" charset="0"/>
                <a:cs typeface="Times" charset="0"/>
              </a:rPr>
              <a:t>Features are extracted from: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(1) mention’s name string: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e.g., head token, POS tags, Brown Cluster of head token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(2) mention’s context in the sentence: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e.g.,  n-grams, dependency roles</a:t>
            </a:r>
            <a:endParaRPr lang="en-US" sz="18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89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dirty="0"/>
              <a:t>Construction of </a:t>
            </a:r>
            <a:r>
              <a:rPr lang="en-US" sz="3000" dirty="0"/>
              <a:t>Heterogeneous Graphs 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38427" y="1821365"/>
            <a:ext cx="8555181" cy="1565319"/>
          </a:xfrm>
        </p:spPr>
        <p:txBody>
          <a:bodyPr/>
          <a:lstStyle/>
          <a:p>
            <a:r>
              <a:rPr lang="en-US" sz="1800" dirty="0"/>
              <a:t>With three types of objects extracted from corpus: </a:t>
            </a:r>
            <a:r>
              <a:rPr lang="en-US" sz="1800" dirty="0"/>
              <a:t>entity </a:t>
            </a:r>
            <a:r>
              <a:rPr lang="en-US" sz="1800" dirty="0"/>
              <a:t>mentions, </a:t>
            </a:r>
            <a:r>
              <a:rPr lang="en-US" sz="1800" dirty="0"/>
              <a:t>target types, </a:t>
            </a:r>
            <a:r>
              <a:rPr lang="en-US" sz="1800" dirty="0"/>
              <a:t>and </a:t>
            </a:r>
            <a:r>
              <a:rPr lang="en-US" sz="1800" dirty="0"/>
              <a:t>text features </a:t>
            </a:r>
            <a:endParaRPr lang="en-US" sz="1800" dirty="0"/>
          </a:p>
          <a:p>
            <a:pPr lvl="1"/>
            <a:endParaRPr lang="zh-CN" altLang="en-US" dirty="0" smtClean="0"/>
          </a:p>
        </p:txBody>
      </p:sp>
      <p:sp>
        <p:nvSpPr>
          <p:cNvPr id="31" name="文本框 5"/>
          <p:cNvSpPr txBox="1"/>
          <p:nvPr/>
        </p:nvSpPr>
        <p:spPr>
          <a:xfrm>
            <a:off x="606871" y="2469316"/>
            <a:ext cx="2449151" cy="332398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Three</a:t>
            </a:r>
            <a:r>
              <a:rPr kumimoji="1" lang="zh-CN" altLang="en-US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r>
              <a:rPr kumimoji="1" lang="zh-CN" altLang="en-US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links:</a:t>
            </a:r>
          </a:p>
          <a:p>
            <a:r>
              <a:rPr kumimoji="1" lang="zh-CN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.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Mention-type</a:t>
            </a:r>
            <a:r>
              <a:rPr kumimoji="1" lang="zh-CN" altLang="en-US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represents each mention’s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candidate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type assignment </a:t>
            </a:r>
            <a:endParaRPr lang="en-US" sz="1500" dirty="0">
              <a:latin typeface="Times" charset="0"/>
              <a:ea typeface="Times" charset="0"/>
              <a:cs typeface="Times" charset="0"/>
            </a:endParaRPr>
          </a:p>
          <a:p>
            <a:endParaRPr lang="en-US" sz="1500" dirty="0">
              <a:latin typeface="Times" charset="0"/>
              <a:ea typeface="Times" charset="0"/>
              <a:cs typeface="Times" charset="0"/>
            </a:endParaRPr>
          </a:p>
          <a:p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.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Mention-feature</a:t>
            </a:r>
            <a:r>
              <a:rPr kumimoji="1" lang="zh-CN" altLang="en-US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aptures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corpus-level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co-occurrences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between mentions and text features </a:t>
            </a:r>
            <a:endParaRPr lang="en-US" sz="1500" dirty="0">
              <a:latin typeface="Times" charset="0"/>
              <a:ea typeface="Times" charset="0"/>
              <a:cs typeface="Times" charset="0"/>
            </a:endParaRPr>
          </a:p>
          <a:p>
            <a:endParaRPr lang="en-US" sz="1500" dirty="0">
              <a:latin typeface="Times" charset="0"/>
              <a:ea typeface="Times" charset="0"/>
              <a:cs typeface="Times" charset="0"/>
            </a:endParaRPr>
          </a:p>
          <a:p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3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.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 correlation</a:t>
            </a:r>
            <a:r>
              <a:rPr kumimoji="1" lang="zh-CN" altLang="en-US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ncodes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the type correlation derived from KB or target type hierarchy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055" b="-159"/>
          <a:stretch/>
        </p:blipFill>
        <p:spPr>
          <a:xfrm>
            <a:off x="3056022" y="2323020"/>
            <a:ext cx="5551943" cy="3399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01956" y="3925303"/>
            <a:ext cx="34144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6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Mention-Type Association </a:t>
            </a:r>
            <a:r>
              <a:rPr lang="en-US" sz="2700" dirty="0" err="1"/>
              <a:t>Subgraph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8" y="1771650"/>
            <a:ext cx="8527474" cy="1646854"/>
          </a:xfrm>
        </p:spPr>
        <p:txBody>
          <a:bodyPr/>
          <a:lstStyle/>
          <a:p>
            <a:r>
              <a:rPr lang="en-US" sz="1800" dirty="0"/>
              <a:t>F</a:t>
            </a:r>
            <a:r>
              <a:rPr lang="en-US" sz="1800" dirty="0"/>
              <a:t>orms </a:t>
            </a:r>
            <a:r>
              <a:rPr lang="en-US" sz="1800" dirty="0"/>
              <a:t>a bipartite graph between entity mentions </a:t>
            </a:r>
            <a:r>
              <a:rPr lang="en-US" sz="1800" dirty="0"/>
              <a:t>and </a:t>
            </a:r>
            <a:r>
              <a:rPr lang="en-US" sz="1800" dirty="0"/>
              <a:t>target types </a:t>
            </a:r>
            <a:endParaRPr lang="en-US" sz="1800" dirty="0"/>
          </a:p>
          <a:p>
            <a:pPr lvl="1"/>
            <a:r>
              <a:rPr lang="en-US" sz="1800" dirty="0"/>
              <a:t>E</a:t>
            </a:r>
            <a:r>
              <a:rPr lang="en-US" sz="1800" dirty="0"/>
              <a:t>ach </a:t>
            </a:r>
            <a:r>
              <a:rPr lang="en-US" sz="1800" dirty="0"/>
              <a:t>mention </a:t>
            </a:r>
            <a:r>
              <a:rPr lang="en-US" sz="1800" dirty="0"/>
              <a:t>is </a:t>
            </a:r>
            <a:r>
              <a:rPr lang="en-US" sz="1800" dirty="0"/>
              <a:t>linked to its candidate types </a:t>
            </a:r>
            <a:r>
              <a:rPr lang="en-US" sz="1800" dirty="0"/>
              <a:t>with </a:t>
            </a:r>
            <a:r>
              <a:rPr lang="en-US" sz="1800" dirty="0"/>
              <a:t>binary weight </a:t>
            </a:r>
            <a:endParaRPr lang="en-US" sz="1800" dirty="0"/>
          </a:p>
          <a:p>
            <a:pPr lvl="1"/>
            <a:r>
              <a:rPr lang="en-US" sz="1800" dirty="0"/>
              <a:t>S</a:t>
            </a:r>
            <a:r>
              <a:rPr lang="en-US" sz="1800" dirty="0"/>
              <a:t>ome </a:t>
            </a:r>
            <a:r>
              <a:rPr lang="en-US" sz="1800" dirty="0"/>
              <a:t>links are “false” links in the constructed mention-type </a:t>
            </a:r>
            <a:r>
              <a:rPr lang="en-US" sz="1800" dirty="0" err="1"/>
              <a:t>subgraph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T</a:t>
            </a:r>
            <a:r>
              <a:rPr lang="en-US" sz="1800" dirty="0"/>
              <a:t>he likelihood of a mention-type link is measured by the relevance between the corresponding mention and type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zh-CN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11506" y="4487111"/>
            <a:ext cx="3815468" cy="12464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Hypothesis 1 </a:t>
            </a:r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(Partial Label Association): </a:t>
            </a:r>
          </a:p>
          <a:p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A mention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should be embedded closer to its most relevant candidate type than to any other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non-candidate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type, yielding higher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similarity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between the corresponding embedding vectors.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48849" r="76703" b="3447"/>
          <a:stretch/>
        </p:blipFill>
        <p:spPr>
          <a:xfrm>
            <a:off x="5259781" y="3579645"/>
            <a:ext cx="2712026" cy="2130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238" y="3579646"/>
            <a:ext cx="4996543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Example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: In sentence S1, context words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democratic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presidential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infer that type </a:t>
            </a:r>
            <a:r>
              <a:rPr lang="en-US" sz="150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5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is more relevant than type </a:t>
            </a:r>
            <a:r>
              <a:rPr lang="en-US" sz="15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actor</a:t>
            </a:r>
            <a:r>
              <a:rPr lang="en-US" sz="15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for mention “Hillary Clinton” </a:t>
            </a:r>
          </a:p>
          <a:p>
            <a:endParaRPr lang="en-US" sz="135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78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Philosophy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36277"/>
              </p:ext>
            </p:extLst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191783"/>
              </p:ext>
            </p:extLst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59925"/>
              </p:ext>
            </p:extLst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02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Mention-Feature Co-occurrence </a:t>
            </a:r>
            <a:r>
              <a:rPr lang="en-US" sz="2700" dirty="0" err="1"/>
              <a:t>Subgraph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771651"/>
            <a:ext cx="8555181" cy="1268963"/>
          </a:xfrm>
        </p:spPr>
        <p:txBody>
          <a:bodyPr/>
          <a:lstStyle/>
          <a:p>
            <a:r>
              <a:rPr lang="en-US" altLang="zh-CN" sz="1800" dirty="0"/>
              <a:t>Intuition	</a:t>
            </a:r>
          </a:p>
          <a:p>
            <a:pPr lvl="1"/>
            <a:r>
              <a:rPr lang="en-US" sz="1800" dirty="0"/>
              <a:t>Mentions </a:t>
            </a:r>
            <a:r>
              <a:rPr lang="en-US" sz="1800" dirty="0"/>
              <a:t>sharing many text features </a:t>
            </a:r>
            <a:r>
              <a:rPr lang="en-US" sz="1800" dirty="0"/>
              <a:t>tend </a:t>
            </a:r>
            <a:r>
              <a:rPr lang="en-US" sz="1800" dirty="0"/>
              <a:t>to have close type </a:t>
            </a:r>
            <a:r>
              <a:rPr lang="en-US" sz="1800" dirty="0"/>
              <a:t>semantics</a:t>
            </a:r>
          </a:p>
          <a:p>
            <a:pPr lvl="1"/>
            <a:r>
              <a:rPr lang="en-US" sz="1800" dirty="0"/>
              <a:t>T</a:t>
            </a:r>
            <a:r>
              <a:rPr lang="en-US" sz="1800" dirty="0"/>
              <a:t>ext </a:t>
            </a:r>
            <a:r>
              <a:rPr lang="en-US" sz="1800" dirty="0"/>
              <a:t>features which co-occur with many entity mentions in the corpus </a:t>
            </a:r>
            <a:r>
              <a:rPr lang="en-US" sz="1800" dirty="0"/>
              <a:t>likely represent </a:t>
            </a:r>
            <a:r>
              <a:rPr lang="en-US" sz="1800" dirty="0"/>
              <a:t>similar entity types. </a:t>
            </a:r>
            <a:endParaRPr lang="zh-CN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84487" y="4624713"/>
            <a:ext cx="4775294" cy="12464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Hypothesis 2 (Mention-Feature Co-occurrences): </a:t>
            </a:r>
          </a:p>
          <a:p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If two entity mentions share similar features, they should be close to each other in the embedding space (i.e., high </a:t>
            </a:r>
            <a:r>
              <a:rPr lang="en-US" sz="1500" i="1" dirty="0" err="1">
                <a:latin typeface="Times" charset="0"/>
                <a:ea typeface="Times" charset="0"/>
                <a:cs typeface="Times" charset="0"/>
              </a:rPr>
              <a:t>simi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- </a:t>
            </a:r>
            <a:r>
              <a:rPr lang="en-US" sz="1500" i="1" dirty="0" err="1">
                <a:latin typeface="Times" charset="0"/>
                <a:ea typeface="Times" charset="0"/>
                <a:cs typeface="Times" charset="0"/>
              </a:rPr>
              <a:t>larity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 score). If two features co-occur with a similar set of mentions, their embedding vectors tend to be similar.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48849" r="76703" b="3447"/>
          <a:stretch/>
        </p:blipFill>
        <p:spPr>
          <a:xfrm>
            <a:off x="6106393" y="3040613"/>
            <a:ext cx="2712026" cy="21308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4488" y="3105541"/>
            <a:ext cx="541098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latin typeface="Times" charset="0"/>
                <a:ea typeface="Times" charset="0"/>
                <a:cs typeface="Times" charset="0"/>
              </a:rPr>
              <a:t>Example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mentions “Donald Trump” in S2 and “Trump” in S4 share multiple features (e.g.,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Trump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presidential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and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campaign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), and thus are likely of the same type </a:t>
            </a:r>
            <a:r>
              <a:rPr lang="en-US" sz="150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. Conversely, features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campaign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presidential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likely represent the same type politician since they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co-occur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with similar sets of mentions in the corpus. </a:t>
            </a:r>
          </a:p>
        </p:txBody>
      </p:sp>
    </p:spTree>
    <p:extLst>
      <p:ext uri="{BB962C8B-B14F-4D97-AF65-F5344CB8AC3E}">
        <p14:creationId xmlns:p14="http://schemas.microsoft.com/office/powerpoint/2010/main" val="81465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Type Correlation </a:t>
            </a:r>
            <a:r>
              <a:rPr lang="en-US" sz="3000" dirty="0" err="1"/>
              <a:t>Subgraph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24" y="1771650"/>
            <a:ext cx="8527474" cy="1251145"/>
          </a:xfrm>
        </p:spPr>
        <p:txBody>
          <a:bodyPr/>
          <a:lstStyle/>
          <a:p>
            <a:r>
              <a:rPr lang="en-US" sz="1800" dirty="0"/>
              <a:t>B</a:t>
            </a:r>
            <a:r>
              <a:rPr lang="en-US" sz="1800" dirty="0"/>
              <a:t>uild </a:t>
            </a:r>
            <a:r>
              <a:rPr lang="en-US" sz="1800" dirty="0"/>
              <a:t>a homogeneous </a:t>
            </a:r>
            <a:r>
              <a:rPr lang="en-US" sz="1800" dirty="0"/>
              <a:t>graph </a:t>
            </a:r>
            <a:r>
              <a:rPr lang="en-US" sz="1800" dirty="0"/>
              <a:t>to represent the </a:t>
            </a:r>
            <a:r>
              <a:rPr lang="en-US" sz="1800" dirty="0"/>
              <a:t>semantic similarity between </a:t>
            </a:r>
            <a:r>
              <a:rPr lang="en-US" sz="1800" dirty="0"/>
              <a:t>types </a:t>
            </a:r>
          </a:p>
          <a:p>
            <a:pPr lvl="1"/>
            <a:r>
              <a:rPr lang="en-US" altLang="zh-CN" sz="1500" b="1" dirty="0"/>
              <a:t>Simple way</a:t>
            </a:r>
            <a:r>
              <a:rPr lang="en-US" altLang="zh-CN" sz="1500" dirty="0"/>
              <a:t>: Use distance in the target type hierarchy</a:t>
            </a:r>
          </a:p>
          <a:p>
            <a:pPr lvl="2"/>
            <a:r>
              <a:rPr lang="en-US" sz="1500" dirty="0"/>
              <a:t>In target type </a:t>
            </a:r>
            <a:r>
              <a:rPr lang="en-US" sz="1500" dirty="0"/>
              <a:t>hierarchy, </a:t>
            </a:r>
            <a:r>
              <a:rPr lang="en-US" sz="1500" dirty="0"/>
              <a:t>types closer to each other </a:t>
            </a:r>
            <a:r>
              <a:rPr lang="en-US" sz="1500" dirty="0"/>
              <a:t>tend </a:t>
            </a:r>
            <a:r>
              <a:rPr lang="en-US" sz="1500" dirty="0"/>
              <a:t>to be more </a:t>
            </a:r>
            <a:r>
              <a:rPr lang="en-US" sz="1500" dirty="0"/>
              <a:t>related</a:t>
            </a:r>
          </a:p>
          <a:p>
            <a:pPr lvl="2"/>
            <a:r>
              <a:rPr lang="en-US" sz="1500" b="1" dirty="0"/>
              <a:t>Example:</a:t>
            </a:r>
            <a:r>
              <a:rPr lang="en-US" sz="1500" dirty="0"/>
              <a:t> actor </a:t>
            </a:r>
            <a:r>
              <a:rPr lang="en-US" sz="1500" dirty="0"/>
              <a:t>is more related to artist than to person in the left </a:t>
            </a:r>
            <a:r>
              <a:rPr lang="en-US" sz="1500" dirty="0"/>
              <a:t>column</a:t>
            </a:r>
            <a:endParaRPr lang="en-US" altLang="zh-CN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360174" y="4822674"/>
            <a:ext cx="2818280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Hypothesis 3 (Type Correlation): </a:t>
            </a:r>
          </a:p>
          <a:p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If high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correlation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exists between two target types based on either type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hierarchy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or KB, they should be embedded close to each other.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3" y="3022795"/>
            <a:ext cx="5615750" cy="284387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3424" y="3010624"/>
            <a:ext cx="3191435" cy="1553600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Advanced way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: Exploit entity-type facts in KB</a:t>
            </a:r>
          </a:p>
          <a:p>
            <a:pPr lvl="2"/>
            <a:r>
              <a:rPr lang="en-US" sz="1500" dirty="0">
                <a:latin typeface="Times" charset="0"/>
                <a:ea typeface="Times" charset="0"/>
                <a:cs typeface="Times" charset="0"/>
              </a:rPr>
              <a:t>Given two target types, the correlation between them is proportional to the number of entities they share in the KB </a:t>
            </a:r>
          </a:p>
          <a:p>
            <a:pPr lvl="1"/>
            <a:endParaRPr lang="zh-CN" altLang="en-US" sz="15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96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/>
              <a:t>Heterogeneous</a:t>
            </a:r>
            <a:r>
              <a:rPr lang="zh-CN" altLang="en-US" sz="2100" dirty="0"/>
              <a:t> </a:t>
            </a:r>
            <a:r>
              <a:rPr lang="en-US" altLang="zh-CN" sz="2100" dirty="0"/>
              <a:t>Partial-Label</a:t>
            </a:r>
            <a:r>
              <a:rPr lang="zh-CN" altLang="en-US" sz="2100" dirty="0"/>
              <a:t> </a:t>
            </a:r>
            <a:r>
              <a:rPr lang="en-US" altLang="zh-CN" sz="2100" dirty="0"/>
              <a:t>Embedding</a:t>
            </a:r>
            <a:r>
              <a:rPr lang="zh-CN" altLang="en-US" sz="2100" dirty="0"/>
              <a:t> </a:t>
            </a:r>
            <a:r>
              <a:rPr lang="en-US" altLang="zh-CN" sz="2100" dirty="0"/>
              <a:t>(PLE):</a:t>
            </a:r>
            <a:r>
              <a:rPr lang="zh-CN" altLang="en-US" sz="2100" dirty="0"/>
              <a:t> </a:t>
            </a:r>
            <a:r>
              <a:rPr lang="en-US" sz="2100" dirty="0"/>
              <a:t>The Joint </a:t>
            </a:r>
            <a:r>
              <a:rPr lang="en-US" sz="2100" dirty="0"/>
              <a:t>Optimization </a:t>
            </a:r>
            <a:r>
              <a:rPr lang="en-US" sz="2100" dirty="0"/>
              <a:t>Problem</a:t>
            </a:r>
            <a:endParaRPr lang="en-US" sz="2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8" b="1"/>
          <a:stretch/>
        </p:blipFill>
        <p:spPr>
          <a:xfrm>
            <a:off x="2036212" y="1993618"/>
            <a:ext cx="4795325" cy="565319"/>
          </a:xfrm>
          <a:prstGeom prst="rect">
            <a:avLst/>
          </a:prstGeom>
        </p:spPr>
      </p:pic>
      <p:cxnSp>
        <p:nvCxnSpPr>
          <p:cNvPr id="6" name="直线箭头连接符 12"/>
          <p:cNvCxnSpPr/>
          <p:nvPr/>
        </p:nvCxnSpPr>
        <p:spPr>
          <a:xfrm flipH="1">
            <a:off x="2036213" y="2289008"/>
            <a:ext cx="3079449" cy="459747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9" y="2776267"/>
            <a:ext cx="3828304" cy="7262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9" y="3413737"/>
            <a:ext cx="3828304" cy="517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83" y="3140982"/>
            <a:ext cx="383857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12" y="4808725"/>
            <a:ext cx="5419725" cy="647700"/>
          </a:xfrm>
          <a:prstGeom prst="rect">
            <a:avLst/>
          </a:prstGeom>
        </p:spPr>
      </p:pic>
      <p:cxnSp>
        <p:nvCxnSpPr>
          <p:cNvPr id="12" name="直线箭头连接符 14"/>
          <p:cNvCxnSpPr>
            <a:endCxn id="10" idx="0"/>
          </p:cNvCxnSpPr>
          <p:nvPr/>
        </p:nvCxnSpPr>
        <p:spPr>
          <a:xfrm>
            <a:off x="5835316" y="2289009"/>
            <a:ext cx="1129655" cy="851974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直线箭头连接符 16"/>
          <p:cNvCxnSpPr/>
          <p:nvPr/>
        </p:nvCxnSpPr>
        <p:spPr>
          <a:xfrm flipH="1">
            <a:off x="3307210" y="2289008"/>
            <a:ext cx="3274064" cy="251971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9"/>
          <p:cNvSpPr txBox="1"/>
          <p:nvPr/>
        </p:nvSpPr>
        <p:spPr>
          <a:xfrm>
            <a:off x="361075" y="3832439"/>
            <a:ext cx="3114870" cy="64632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Partial label loss between mentions and types (Hypo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zh-CN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)</a:t>
            </a:r>
          </a:p>
        </p:txBody>
      </p:sp>
      <p:sp>
        <p:nvSpPr>
          <p:cNvPr id="20" name="文本框 18"/>
          <p:cNvSpPr txBox="1"/>
          <p:nvPr/>
        </p:nvSpPr>
        <p:spPr>
          <a:xfrm>
            <a:off x="2073715" y="5501505"/>
            <a:ext cx="3849247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ype correlation based on KB (Hypo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3)</a:t>
            </a:r>
            <a:endParaRPr kumimoji="1" lang="zh-CN" altLang="en-US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15661" y="3812787"/>
            <a:ext cx="4062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Model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mention-feature links using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second-order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skip-gram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objective (Hypo 2)</a:t>
            </a:r>
            <a:endParaRPr kumimoji="1" lang="en-US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6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/>
              <a:t>PLE:</a:t>
            </a:r>
            <a:r>
              <a:rPr lang="zh-CN" altLang="en-US" sz="2700" dirty="0"/>
              <a:t> </a:t>
            </a:r>
            <a:r>
              <a:rPr lang="en-US" altLang="zh-CN" sz="2700" dirty="0"/>
              <a:t>Partial-Label Loss</a:t>
            </a:r>
            <a:endParaRPr lang="en-US" sz="27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3239" y="2415053"/>
                <a:ext cx="8527472" cy="3327018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400" b="1" dirty="0"/>
                  <a:t>Intuition</a:t>
                </a:r>
                <a:endParaRPr lang="zh-CN" altLang="en-US" sz="2400" b="1" dirty="0"/>
              </a:p>
              <a:p>
                <a:pPr lvl="1"/>
                <a:r>
                  <a:rPr lang="en-US" altLang="zh-CN" dirty="0"/>
                  <a:t>F</a:t>
                </a:r>
                <a:r>
                  <a:rPr lang="en-US" dirty="0"/>
                  <a:t>or mention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𝑚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/>
                  <a:t>the maximum score associated with its </a:t>
                </a:r>
                <a:r>
                  <a:rPr lang="en-US" dirty="0"/>
                  <a:t>candidate </a:t>
                </a:r>
                <a:r>
                  <a:rPr lang="en-US" dirty="0"/>
                  <a:t>types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𝒴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/>
                  <a:t>greater than the maximum score </a:t>
                </a:r>
                <a:r>
                  <a:rPr lang="en-US" dirty="0"/>
                  <a:t>associated </a:t>
                </a:r>
                <a:r>
                  <a:rPr lang="en-US" dirty="0"/>
                  <a:t>with any other non-candidate types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/>
                        </m:ctrlPr>
                      </m:acc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𝒴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</a:t>
                </a:r>
                <a:r>
                  <a:rPr lang="en-US" dirty="0"/>
                  <a:t>where the scores are measured using current embedding vectors. </a:t>
                </a:r>
              </a:p>
              <a:p>
                <a:endParaRPr lang="zh-CN" altLang="en-US" sz="2400" b="1" dirty="0"/>
              </a:p>
              <a:p>
                <a:r>
                  <a:rPr lang="en-US" sz="2400" b="1" dirty="0"/>
                  <a:t>vs. multi-label learning</a:t>
                </a:r>
              </a:p>
              <a:p>
                <a:pPr lvl="1"/>
                <a:r>
                  <a:rPr lang="en-US" dirty="0"/>
                  <a:t>A large </a:t>
                </a:r>
                <a:r>
                  <a:rPr lang="en-US" dirty="0"/>
                  <a:t>margin is enforced between </a:t>
                </a:r>
                <a:r>
                  <a:rPr lang="en-US" i="1" dirty="0"/>
                  <a:t>all</a:t>
                </a:r>
                <a:r>
                  <a:rPr lang="en-US" dirty="0"/>
                  <a:t> candidate types and non-candidate types without considering noisy types.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239" y="2415053"/>
                <a:ext cx="8527472" cy="3327018"/>
              </a:xfrm>
              <a:blipFill rotWithShape="0">
                <a:blip r:embed="rId3"/>
                <a:stretch>
                  <a:fillRect l="-929" t="-2564" b="-9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27" y="1837120"/>
            <a:ext cx="5033617" cy="6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PLE:</a:t>
            </a:r>
            <a:r>
              <a:rPr lang="zh-CN" altLang="en-US" smtClean="0"/>
              <a:t> </a:t>
            </a:r>
            <a:r>
              <a:rPr lang="en-US" altLang="zh-CN" smtClean="0"/>
              <a:t>Second-Order Proximity</a:t>
            </a:r>
            <a:r>
              <a:rPr lang="zh-CN" altLang="en-US" smtClean="0"/>
              <a:t> </a:t>
            </a:r>
            <a:r>
              <a:rPr lang="en-US" altLang="zh-CN" smtClean="0"/>
              <a:t>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2400" dirty="0" smtClean="0"/>
                  <a:t>Intuition</a:t>
                </a:r>
                <a:endParaRPr lang="zh-CN" altLang="en-US" sz="2400" dirty="0"/>
              </a:p>
              <a:p>
                <a:pPr lvl="1"/>
                <a:r>
                  <a:rPr lang="en-US" sz="2000" dirty="0"/>
                  <a:t>Nodes with similar distributions over neighbors are similar to each other </a:t>
                </a:r>
                <a:endParaRPr lang="zh-CN" altLang="en-US" sz="2400" dirty="0"/>
              </a:p>
              <a:p>
                <a:r>
                  <a:rPr lang="en-US" sz="2000" dirty="0"/>
                  <a:t>Define </a:t>
                </a:r>
                <a:r>
                  <a:rPr lang="en-US" sz="2000" dirty="0"/>
                  <a:t>the probability of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/>
                        </m:ctrlPr>
                      </m:sSubPr>
                      <m:e>
                        <m:r>
                          <a:rPr lang="en-US" sz="2000"/>
                          <m:t>𝑓</m:t>
                        </m:r>
                      </m:e>
                      <m:sub>
                        <m:r>
                          <a:rPr lang="en-US" sz="2000"/>
                          <m:t>𝑗</m:t>
                        </m:r>
                      </m:sub>
                    </m:sSub>
                    <m:r>
                      <a:rPr lang="en-US" sz="2000"/>
                      <m:t> </m:t>
                    </m:r>
                  </m:oMath>
                </a14:m>
                <a:r>
                  <a:rPr lang="en-US" sz="2000" dirty="0"/>
                  <a:t>generated </a:t>
                </a:r>
                <a:r>
                  <a:rPr lang="en-US" sz="2000" dirty="0"/>
                  <a:t>by mention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/>
                        </m:ctrlPr>
                      </m:sSubPr>
                      <m:e>
                        <m:r>
                          <a:rPr lang="en-US" sz="2000"/>
                          <m:t>𝑚</m:t>
                        </m:r>
                      </m:e>
                      <m:sub>
                        <m:r>
                          <a:rPr lang="en-US" sz="2000"/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for </a:t>
                </a:r>
                <a:r>
                  <a:rPr lang="en-US" sz="2000" dirty="0"/>
                  <a:t>each </a:t>
                </a:r>
                <a:r>
                  <a:rPr lang="en-US" sz="2000" dirty="0"/>
                  <a:t>link</a:t>
                </a:r>
                <a14:m>
                  <m:oMath xmlns:m="http://schemas.openxmlformats.org/officeDocument/2006/math">
                    <m:r>
                      <a:rPr lang="en-US" sz="2000"/>
                      <m:t> (</m:t>
                    </m:r>
                    <m:sSub>
                      <m:sSubPr>
                        <m:ctrlPr>
                          <a:rPr lang="en-US" sz="2000"/>
                        </m:ctrlPr>
                      </m:sSubPr>
                      <m:e>
                        <m:r>
                          <a:rPr lang="en-US" sz="2000"/>
                          <m:t>𝑚</m:t>
                        </m:r>
                      </m:e>
                      <m:sub>
                        <m:r>
                          <a:rPr lang="en-US" sz="2000"/>
                          <m:t>𝑖</m:t>
                        </m:r>
                      </m:sub>
                    </m:sSub>
                    <m:r>
                      <a:rPr lang="en-US" sz="2000"/>
                      <m:t>,</m:t>
                    </m:r>
                    <m:sSub>
                      <m:sSubPr>
                        <m:ctrlPr>
                          <a:rPr lang="en-US" sz="2000"/>
                        </m:ctrlPr>
                      </m:sSubPr>
                      <m:e>
                        <m:r>
                          <a:rPr lang="en-US" sz="2000"/>
                          <m:t>𝑓</m:t>
                        </m:r>
                      </m:e>
                      <m:sub>
                        <m:r>
                          <a:rPr lang="en-US" sz="2000"/>
                          <m:t>𝑗</m:t>
                        </m:r>
                      </m:sub>
                    </m:sSub>
                    <m:r>
                      <a:rPr lang="en-US" sz="2000"/>
                      <m:t> )</m:t>
                    </m:r>
                  </m:oMath>
                </a14:m>
                <a:r>
                  <a:rPr lang="en-US" sz="2000" dirty="0"/>
                  <a:t> in the mention-feature </a:t>
                </a:r>
                <a:r>
                  <a:rPr lang="en-US" sz="2000" dirty="0" err="1"/>
                  <a:t>subgraph</a:t>
                </a:r>
                <a:r>
                  <a:rPr lang="en-US" sz="2000" dirty="0"/>
                  <a:t> as </a:t>
                </a:r>
                <a:r>
                  <a:rPr lang="en-US" sz="2000" dirty="0"/>
                  <a:t>follows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zh-CN" altLang="en-US" sz="2000" dirty="0" smtClean="0"/>
              </a:p>
              <a:p>
                <a:r>
                  <a:rPr lang="en-US" sz="2000" dirty="0" smtClean="0"/>
                  <a:t>Enforce </a:t>
                </a:r>
                <a:r>
                  <a:rPr lang="en-US" sz="2000" dirty="0"/>
                  <a:t>the conditional distribution specified by </a:t>
                </a:r>
                <a:r>
                  <a:rPr lang="en-US" sz="2000" dirty="0" err="1"/>
                  <a:t>embeddings</a:t>
                </a:r>
                <a:r>
                  <a:rPr lang="en-US" sz="2000" dirty="0"/>
                  <a:t>, </a:t>
                </a:r>
                <a:r>
                  <a:rPr lang="en-US" sz="2000" dirty="0"/>
                  <a:t>i.e., </a:t>
                </a:r>
                <a14:m>
                  <m:oMath xmlns:m="http://schemas.openxmlformats.org/officeDocument/2006/math">
                    <m:r>
                      <a:rPr lang="en-US" sz="2000"/>
                      <m:t>𝑝</m:t>
                    </m:r>
                    <m:d>
                      <m:dPr>
                        <m:ctrlPr>
                          <a:rPr lang="en-US" sz="2000"/>
                        </m:ctrlPr>
                      </m:dPr>
                      <m:e>
                        <m:r>
                          <a:rPr lang="en-US" sz="2000"/>
                          <m:t>∙</m:t>
                        </m:r>
                      </m:e>
                      <m:e>
                        <m:sSub>
                          <m:sSubPr>
                            <m:ctrlPr>
                              <a:rPr lang="en-US" sz="2000"/>
                            </m:ctrlPr>
                          </m:sSubPr>
                          <m:e>
                            <m:r>
                              <a:rPr lang="en-US" sz="2000"/>
                              <m:t>𝑚</m:t>
                            </m:r>
                          </m:e>
                          <m:sub>
                            <m:r>
                              <a:rPr lang="en-US" sz="2000"/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</a:t>
                </a:r>
                <a:r>
                  <a:rPr lang="en-US" sz="2000" dirty="0"/>
                  <a:t>to be close to the empirical </a:t>
                </a:r>
                <a:r>
                  <a:rPr lang="en-US" sz="2000" dirty="0"/>
                  <a:t>distribution (i.e., link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/>
                        </m:ctrlPr>
                      </m:sSubPr>
                      <m:e>
                        <m:r>
                          <a:rPr lang="en-US" sz="2000"/>
                          <m:t>𝑚</m:t>
                        </m:r>
                      </m:e>
                      <m:sub>
                        <m:r>
                          <a:rPr lang="en-US" sz="2000"/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over all features in the mention-feature </a:t>
                </a:r>
                <a:r>
                  <a:rPr lang="en-US" sz="2000" dirty="0" err="1"/>
                  <a:t>subgraph</a:t>
                </a:r>
                <a:r>
                  <a:rPr lang="en-US" sz="20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05" t="-1746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31" y="3457483"/>
            <a:ext cx="6072671" cy="114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890" y="2830662"/>
            <a:ext cx="4219858" cy="2947504"/>
          </a:xfrm>
        </p:spPr>
        <p:txBody>
          <a:bodyPr/>
          <a:lstStyle/>
          <a:p>
            <a:r>
              <a:rPr kumimoji="1" lang="en-US" altLang="zh-CN" sz="1800" dirty="0">
                <a:solidFill>
                  <a:prstClr val="black"/>
                </a:solidFill>
              </a:rPr>
              <a:t>Can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efficiently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solved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by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alternative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minimization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algorithm </a:t>
            </a:r>
            <a:r>
              <a:rPr kumimoji="1" lang="en-US" altLang="zh-CN" sz="1800" dirty="0">
                <a:solidFill>
                  <a:prstClr val="black"/>
                </a:solidFill>
              </a:rPr>
              <a:t> based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on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block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coordinate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descent schema</a:t>
            </a:r>
          </a:p>
          <a:p>
            <a:r>
              <a:rPr kumimoji="1" lang="en-US" altLang="zh-CN" sz="1800" dirty="0">
                <a:solidFill>
                  <a:prstClr val="black"/>
                </a:solidFill>
              </a:rPr>
              <a:t>Algorithm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complexity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is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linear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to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#</a:t>
            </a:r>
            <a:r>
              <a:rPr kumimoji="1" lang="en-US" altLang="zh-CN" sz="1800" dirty="0">
                <a:solidFill>
                  <a:prstClr val="black"/>
                </a:solidFill>
              </a:rPr>
              <a:t>links in the </a:t>
            </a:r>
            <a:r>
              <a:rPr lang="en-US" altLang="zh-CN" sz="1800" dirty="0"/>
              <a:t>h</a:t>
            </a:r>
            <a:r>
              <a:rPr lang="en-US" sz="1800" dirty="0"/>
              <a:t>eterogeneous graph</a:t>
            </a:r>
            <a:endParaRPr lang="zh-CN" altLang="en-US" sz="1800" dirty="0"/>
          </a:p>
          <a:p>
            <a:r>
              <a:rPr kumimoji="1" lang="en-US" altLang="zh-CN" sz="1800" dirty="0">
                <a:solidFill>
                  <a:prstClr val="black"/>
                </a:solidFill>
              </a:rPr>
              <a:t>Mini-batch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stochastic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sub-gradient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descent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can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also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applied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for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our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problem</a:t>
            </a:r>
            <a:endParaRPr kumimoji="1" lang="zh-CN" altLang="en-US" sz="180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8" b="1"/>
          <a:stretch/>
        </p:blipFill>
        <p:spPr>
          <a:xfrm>
            <a:off x="76890" y="2249462"/>
            <a:ext cx="4081012" cy="481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05" y="1705754"/>
            <a:ext cx="4585206" cy="349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1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Type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8" y="1771650"/>
            <a:ext cx="5680363" cy="639148"/>
          </a:xfrm>
        </p:spPr>
        <p:txBody>
          <a:bodyPr/>
          <a:lstStyle/>
          <a:p>
            <a:r>
              <a:rPr lang="en-US" sz="1800" dirty="0"/>
              <a:t>P</a:t>
            </a:r>
            <a:r>
              <a:rPr lang="en-US" sz="1800" dirty="0"/>
              <a:t>erform </a:t>
            </a:r>
            <a:r>
              <a:rPr lang="en-US" sz="1800" dirty="0"/>
              <a:t>top-down search in the candidate type sub-tree </a:t>
            </a:r>
            <a:r>
              <a:rPr lang="en-US" sz="1800" dirty="0"/>
              <a:t>to </a:t>
            </a:r>
            <a:r>
              <a:rPr lang="en-US" sz="1800" dirty="0"/>
              <a:t>estimate the correct </a:t>
            </a:r>
            <a:r>
              <a:rPr lang="en-US" sz="1800" dirty="0"/>
              <a:t>type-path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5" y="2410798"/>
            <a:ext cx="4916081" cy="3067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771649"/>
            <a:ext cx="2770411" cy="4034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0827" y="3738705"/>
            <a:ext cx="56548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1237" y="3690578"/>
            <a:ext cx="56548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94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81" y="1754350"/>
            <a:ext cx="8555181" cy="1778843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Datasets: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(1) </a:t>
            </a:r>
            <a:r>
              <a:rPr lang="en-US" b="1" dirty="0" smtClean="0"/>
              <a:t>Wiki</a:t>
            </a:r>
            <a:r>
              <a:rPr lang="en-US" dirty="0" smtClean="0"/>
              <a:t>: 1.5M sentences sampled from ∼780k Wikipedia articles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2) </a:t>
            </a:r>
            <a:r>
              <a:rPr lang="en-US" b="1" dirty="0" err="1" smtClean="0"/>
              <a:t>OntoNotes</a:t>
            </a:r>
            <a:r>
              <a:rPr lang="en-US" dirty="0" smtClean="0"/>
              <a:t>: 13,109 news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3) </a:t>
            </a:r>
            <a:r>
              <a:rPr lang="en-US" b="1" dirty="0" smtClean="0"/>
              <a:t>BBN</a:t>
            </a:r>
            <a:r>
              <a:rPr lang="en-US" dirty="0" smtClean="0"/>
              <a:t>: 2,311 </a:t>
            </a:r>
            <a:r>
              <a:rPr lang="en-US" dirty="0"/>
              <a:t>Wall Street Journal </a:t>
            </a:r>
            <a:r>
              <a:rPr lang="en-US" dirty="0" smtClean="0"/>
              <a:t>articles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90" y="3533193"/>
            <a:ext cx="6516020" cy="216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81" y="1754349"/>
            <a:ext cx="8555181" cy="4057456"/>
          </a:xfrm>
        </p:spPr>
        <p:txBody>
          <a:bodyPr/>
          <a:lstStyle/>
          <a:p>
            <a:r>
              <a:rPr lang="en-US" altLang="zh-CN" dirty="0" smtClean="0"/>
              <a:t>Compared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</a:t>
            </a:r>
            <a:endParaRPr lang="en-US" sz="1800" b="1" dirty="0"/>
          </a:p>
          <a:p>
            <a:pPr lvl="1"/>
            <a:r>
              <a:rPr lang="en-US" sz="2000" b="1" dirty="0"/>
              <a:t>(1) Sib</a:t>
            </a:r>
            <a:r>
              <a:rPr lang="en-US" sz="2000" dirty="0"/>
              <a:t>: </a:t>
            </a:r>
            <a:r>
              <a:rPr lang="en-US" sz="2000" dirty="0"/>
              <a:t>removes siblings </a:t>
            </a:r>
            <a:r>
              <a:rPr lang="en-US" sz="2000" dirty="0"/>
              <a:t>types; </a:t>
            </a:r>
            <a:r>
              <a:rPr lang="en-US" sz="2000" b="1" dirty="0"/>
              <a:t>(2) Min</a:t>
            </a:r>
            <a:r>
              <a:rPr lang="en-US" sz="2000" dirty="0"/>
              <a:t>: </a:t>
            </a:r>
            <a:r>
              <a:rPr lang="en-US" sz="2000" dirty="0"/>
              <a:t>removes types that appear only once in the document; </a:t>
            </a:r>
            <a:r>
              <a:rPr lang="en-US" sz="2000" b="1" dirty="0"/>
              <a:t>(3) All</a:t>
            </a:r>
            <a:r>
              <a:rPr lang="en-US" sz="2000" dirty="0"/>
              <a:t>: </a:t>
            </a:r>
            <a:r>
              <a:rPr lang="en-US" sz="2000" dirty="0"/>
              <a:t>first performs Sib pruning then Min pruning; </a:t>
            </a:r>
            <a:r>
              <a:rPr lang="en-US" sz="2000" dirty="0"/>
              <a:t>(4)</a:t>
            </a:r>
            <a:r>
              <a:rPr lang="en-US" sz="2000" b="1" dirty="0" err="1"/>
              <a:t>DeepWalk</a:t>
            </a:r>
            <a:r>
              <a:rPr lang="en-US" sz="2000" dirty="0"/>
              <a:t>: embedding </a:t>
            </a:r>
            <a:r>
              <a:rPr lang="en-US" sz="2000" dirty="0"/>
              <a:t>a homogeneous graph with binary </a:t>
            </a:r>
            <a:r>
              <a:rPr lang="en-US" sz="2000" dirty="0"/>
              <a:t>edges</a:t>
            </a:r>
            <a:r>
              <a:rPr lang="en-US" sz="2000" b="1" dirty="0"/>
              <a:t>; (5) LINE</a:t>
            </a:r>
            <a:r>
              <a:rPr lang="en-US" sz="2000" dirty="0"/>
              <a:t>: second-order LINE; </a:t>
            </a:r>
            <a:r>
              <a:rPr lang="en-US" sz="2000" b="1" dirty="0"/>
              <a:t>(5) WSABIE</a:t>
            </a:r>
            <a:r>
              <a:rPr lang="en-US" sz="2000" dirty="0"/>
              <a:t>: </a:t>
            </a:r>
            <a:r>
              <a:rPr lang="en-US" sz="2000" dirty="0"/>
              <a:t>adopts WARP loss with kernel </a:t>
            </a:r>
            <a:r>
              <a:rPr lang="en-US" sz="2000" dirty="0"/>
              <a:t>extension; </a:t>
            </a:r>
            <a:r>
              <a:rPr lang="en-US" sz="2000" b="1" dirty="0"/>
              <a:t>(6) PTE</a:t>
            </a:r>
            <a:r>
              <a:rPr lang="en-US" sz="2000" dirty="0"/>
              <a:t>: applied </a:t>
            </a:r>
            <a:r>
              <a:rPr lang="en-US" sz="2000" dirty="0"/>
              <a:t>PTE joint training algorithm on </a:t>
            </a:r>
            <a:r>
              <a:rPr lang="en-US" sz="2000" dirty="0" err="1"/>
              <a:t>subgraphs</a:t>
            </a:r>
            <a:r>
              <a:rPr lang="en-US" sz="2000" dirty="0"/>
              <a:t> </a:t>
            </a:r>
            <a:r>
              <a:rPr lang="en-US" sz="1600" dirty="0"/>
              <a:t>G</a:t>
            </a:r>
            <a:r>
              <a:rPr lang="en-US" sz="600" dirty="0"/>
              <a:t>M F </a:t>
            </a:r>
            <a:r>
              <a:rPr lang="en-US" sz="2000" dirty="0"/>
              <a:t>and </a:t>
            </a:r>
            <a:r>
              <a:rPr lang="en-US" sz="1600" dirty="0"/>
              <a:t>G</a:t>
            </a:r>
            <a:r>
              <a:rPr lang="en-US" sz="600" dirty="0"/>
              <a:t>M Y </a:t>
            </a:r>
            <a:r>
              <a:rPr lang="en-US" sz="2000" dirty="0"/>
              <a:t>. </a:t>
            </a:r>
            <a:r>
              <a:rPr lang="en-US" sz="2000" b="1" dirty="0"/>
              <a:t>(7) PL-SVM</a:t>
            </a:r>
            <a:r>
              <a:rPr lang="en-US" sz="2000" dirty="0"/>
              <a:t>: uses </a:t>
            </a:r>
            <a:r>
              <a:rPr lang="en-US" sz="2000" dirty="0"/>
              <a:t>a margin-based loss to handle </a:t>
            </a:r>
            <a:r>
              <a:rPr lang="en-US" sz="2000" dirty="0"/>
              <a:t>label </a:t>
            </a:r>
            <a:r>
              <a:rPr lang="en-US" sz="2000" dirty="0"/>
              <a:t>noise. </a:t>
            </a:r>
            <a:r>
              <a:rPr lang="en-US" sz="2000" b="1" dirty="0"/>
              <a:t>(8) CLPL</a:t>
            </a:r>
            <a:r>
              <a:rPr lang="en-US" sz="2000" dirty="0"/>
              <a:t>: </a:t>
            </a:r>
            <a:r>
              <a:rPr lang="en-US" sz="2000" dirty="0"/>
              <a:t>uses a linear model to encourage large average scores for candidate types. </a:t>
            </a:r>
            <a:endParaRPr lang="en-US" sz="2000" dirty="0"/>
          </a:p>
          <a:p>
            <a:pPr lvl="1"/>
            <a:r>
              <a:rPr lang="en-US" sz="2000" dirty="0"/>
              <a:t>For PLE, we compare </a:t>
            </a:r>
            <a:r>
              <a:rPr lang="en-US" sz="2000" b="1" dirty="0"/>
              <a:t>(1)PLE</a:t>
            </a:r>
            <a:r>
              <a:rPr lang="en-US" sz="2000" dirty="0"/>
              <a:t>: adopts </a:t>
            </a:r>
            <a:r>
              <a:rPr lang="en-US" sz="2000" dirty="0"/>
              <a:t>KB-based type correlation </a:t>
            </a:r>
            <a:r>
              <a:rPr lang="en-US" sz="2000" dirty="0" err="1"/>
              <a:t>subgraph</a:t>
            </a:r>
            <a:r>
              <a:rPr lang="en-US" sz="2000" dirty="0"/>
              <a:t>;</a:t>
            </a:r>
            <a:r>
              <a:rPr lang="en-US" sz="2000" dirty="0"/>
              <a:t> </a:t>
            </a:r>
            <a:r>
              <a:rPr lang="en-US" sz="2000" b="1" dirty="0"/>
              <a:t>(</a:t>
            </a:r>
            <a:r>
              <a:rPr lang="en-US" sz="2000" b="1" dirty="0"/>
              <a:t>2)PLE-</a:t>
            </a:r>
            <a:r>
              <a:rPr lang="en-US" sz="2000" b="1" dirty="0" err="1"/>
              <a:t>CoH</a:t>
            </a:r>
            <a:r>
              <a:rPr lang="en-US" sz="2000" dirty="0"/>
              <a:t>: </a:t>
            </a:r>
            <a:r>
              <a:rPr lang="en-US" sz="2000" dirty="0"/>
              <a:t>adopts </a:t>
            </a:r>
            <a:r>
              <a:rPr lang="en-US" sz="2000" dirty="0"/>
              <a:t>type hierarchy-based correlation </a:t>
            </a:r>
            <a:r>
              <a:rPr lang="en-US" sz="2000" dirty="0" err="1"/>
              <a:t>subgraph</a:t>
            </a:r>
            <a:r>
              <a:rPr lang="en-US" sz="2000" dirty="0"/>
              <a:t>; </a:t>
            </a:r>
            <a:r>
              <a:rPr lang="en-US" sz="2000" b="1" dirty="0"/>
              <a:t>(3)PLE-</a:t>
            </a:r>
            <a:r>
              <a:rPr lang="en-US" sz="2000" b="1" dirty="0" err="1"/>
              <a:t>NoCo</a:t>
            </a:r>
            <a:r>
              <a:rPr lang="en-US" sz="2000" dirty="0"/>
              <a:t>: </a:t>
            </a:r>
            <a:r>
              <a:rPr lang="en-US" sz="2000" dirty="0"/>
              <a:t>does </a:t>
            </a:r>
            <a:r>
              <a:rPr lang="en-US" sz="2000" dirty="0"/>
              <a:t>not consider type </a:t>
            </a:r>
            <a:r>
              <a:rPr lang="en-US" sz="2000" dirty="0"/>
              <a:t>correlation. 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35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>
                <a:latin typeface="Times New Roman" charset="0"/>
                <a:ea typeface="Times New Roman" charset="0"/>
                <a:cs typeface="Times New Roman" charset="0"/>
              </a:rPr>
              <a:t>Intrinsic Experiments: Effectiveness of Label Noise Reduction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238" y="1771651"/>
            <a:ext cx="8527474" cy="575897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Goal: compare how accurately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PLE and the other methods can estimate the true types of mentions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from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its noisy candidate type set </a:t>
            </a:r>
            <a:endParaRPr lang="en-US" altLang="zh-CN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9" y="2347547"/>
            <a:ext cx="8324850" cy="1990725"/>
          </a:xfrm>
          <a:prstGeom prst="rect">
            <a:avLst/>
          </a:prstGeom>
        </p:spPr>
      </p:pic>
      <p:sp>
        <p:nvSpPr>
          <p:cNvPr id="16" name="文本框 4"/>
          <p:cNvSpPr txBox="1"/>
          <p:nvPr/>
        </p:nvSpPr>
        <p:spPr>
          <a:xfrm>
            <a:off x="80133" y="4324352"/>
            <a:ext cx="1844920" cy="154657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350" dirty="0">
                <a:solidFill>
                  <a:srgbClr val="C0504D"/>
                </a:solidFill>
                <a:latin typeface="Times New Roman" charset="0"/>
                <a:ea typeface="Times New Roman" charset="0"/>
                <a:cs typeface="Times New Roman" charset="0"/>
              </a:rPr>
              <a:t>40.57</a:t>
            </a:r>
            <a:r>
              <a:rPr kumimoji="1" lang="en-US" sz="1350" dirty="0">
                <a:solidFill>
                  <a:srgbClr val="C0504D"/>
                </a:solidFill>
                <a:latin typeface="Times New Roman" charset="0"/>
                <a:ea typeface="Times New Roman" charset="0"/>
                <a:cs typeface="Times New Roman" charset="0"/>
              </a:rPr>
              <a:t>% improvement in Accuracy and 23.89% improvement in </a:t>
            </a:r>
            <a:r>
              <a:rPr kumimoji="1" lang="en-US" sz="1350" dirty="0">
                <a:solidFill>
                  <a:srgbClr val="C0504D"/>
                </a:solidFill>
                <a:latin typeface="Times New Roman" charset="0"/>
                <a:ea typeface="Times New Roman" charset="0"/>
                <a:cs typeface="Times New Roman" charset="0"/>
              </a:rPr>
              <a:t>Macro-Precision </a:t>
            </a:r>
            <a:r>
              <a:rPr kumimoji="1" lang="en-US" sz="1350" dirty="0">
                <a:solidFill>
                  <a:srgbClr val="C0504D"/>
                </a:solidFill>
                <a:latin typeface="Times New Roman" charset="0"/>
                <a:ea typeface="Times New Roman" charset="0"/>
                <a:cs typeface="Times New Roman" charset="0"/>
              </a:rPr>
              <a:t>compared to the best baseline </a:t>
            </a:r>
            <a:r>
              <a:rPr kumimoji="1" lang="en-US" sz="1350" dirty="0">
                <a:solidFill>
                  <a:srgbClr val="C0504D"/>
                </a:solidFill>
                <a:latin typeface="Times New Roman" charset="0"/>
                <a:ea typeface="Times New Roman" charset="0"/>
                <a:cs typeface="Times New Roman" charset="0"/>
              </a:rPr>
              <a:t>on </a:t>
            </a:r>
            <a:r>
              <a:rPr kumimoji="1" lang="en-US" sz="1350" dirty="0">
                <a:solidFill>
                  <a:srgbClr val="C0504D"/>
                </a:solidFill>
                <a:latin typeface="Times New Roman" charset="0"/>
                <a:ea typeface="Times New Roman" charset="0"/>
                <a:cs typeface="Times New Roman" charset="0"/>
              </a:rPr>
              <a:t>Wiki </a:t>
            </a:r>
            <a:r>
              <a:rPr kumimoji="1" lang="en-US" sz="1350" dirty="0">
                <a:solidFill>
                  <a:srgbClr val="C0504D"/>
                </a:solidFill>
                <a:latin typeface="Times New Roman" charset="0"/>
                <a:ea typeface="Times New Roman" charset="0"/>
                <a:cs typeface="Times New Roman" charset="0"/>
              </a:rPr>
              <a:t>dataset</a:t>
            </a:r>
            <a:endParaRPr kumimoji="1" lang="zh-CN" altLang="en-US" sz="1350" dirty="0">
              <a:solidFill>
                <a:srgbClr val="C0504D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804737" y="4115978"/>
            <a:ext cx="6884662" cy="1848678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charset="0"/>
                <a:ea typeface="Times New Roman" charset="0"/>
                <a:cs typeface="Times New Roman" charset="0"/>
              </a:rPr>
              <a:t>vs. pruning strategies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: LNR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identifies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true types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from the candidate type sets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instead of </a:t>
            </a:r>
            <a:r>
              <a:rPr lang="en-US" sz="1500" i="1" dirty="0">
                <a:latin typeface="Times New Roman" charset="0"/>
                <a:ea typeface="Times New Roman" charset="0"/>
                <a:cs typeface="Times New Roman" charset="0"/>
              </a:rPr>
              <a:t>aggressively deleting instances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with noisy type labels </a:t>
            </a:r>
          </a:p>
          <a:p>
            <a:r>
              <a:rPr lang="en-US" sz="1500" b="1" dirty="0">
                <a:latin typeface="Times New Roman" charset="0"/>
                <a:ea typeface="Times New Roman" charset="0"/>
                <a:cs typeface="Times New Roman" charset="0"/>
              </a:rPr>
              <a:t>vs. other embedding methods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: PLE obtains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superior performance because it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effectively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models the noisy type labels</a:t>
            </a:r>
          </a:p>
          <a:p>
            <a:r>
              <a:rPr lang="en-US" sz="1500" b="1" dirty="0">
                <a:latin typeface="Times New Roman" charset="0"/>
                <a:ea typeface="Times New Roman" charset="0"/>
                <a:cs typeface="Times New Roman" charset="0"/>
              </a:rPr>
              <a:t>vs. PLE variants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: (</a:t>
            </a:r>
            <a:r>
              <a:rPr lang="en-US" sz="15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) PLE captures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type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semantic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similarity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; (ii)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 modeling type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correlation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with entity-type facts in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KB yields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more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accurate and complete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type correlation statistics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than type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hierarchy-based approach </a:t>
            </a:r>
          </a:p>
        </p:txBody>
      </p:sp>
    </p:spTree>
    <p:extLst>
      <p:ext uri="{BB962C8B-B14F-4D97-AF65-F5344CB8AC3E}">
        <p14:creationId xmlns:p14="http://schemas.microsoft.com/office/powerpoint/2010/main" val="199872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Philosophy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Mining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phrases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(the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minimal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semantic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units)</a:t>
            </a:r>
            <a:endParaRPr lang="zh-CN" altLang="en-US" sz="2400" b="1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6838757" y="2286067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38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Intrinsic </a:t>
            </a:r>
            <a:r>
              <a:rPr lang="en-US" sz="2700" dirty="0"/>
              <a:t>Experiments: </a:t>
            </a:r>
            <a:r>
              <a:rPr lang="en-US" sz="2700" dirty="0"/>
              <a:t>Effectiveness of Label Noise Reduction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238" y="1771650"/>
            <a:ext cx="8527474" cy="1031033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Example output on news articles</a:t>
            </a:r>
          </a:p>
          <a:p>
            <a:pPr lvl="1"/>
            <a:endParaRPr lang="en-US" sz="2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29" y="2173044"/>
            <a:ext cx="6353011" cy="33607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66898" y="4904163"/>
            <a:ext cx="8527474" cy="655601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PLE predicts fine-grained types with better accuracy (e.g., </a:t>
            </a:r>
            <a:r>
              <a:rPr lang="en-US" sz="2000" dirty="0" err="1">
                <a:latin typeface="Times" charset="0"/>
                <a:ea typeface="Times" charset="0"/>
                <a:cs typeface="Times" charset="0"/>
              </a:rPr>
              <a:t>person_title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) 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and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avoids from overly-specific predictions (e.g., </a:t>
            </a:r>
            <a:r>
              <a:rPr lang="en-US" sz="2000" dirty="0" err="1">
                <a:latin typeface="Times" charset="0"/>
                <a:ea typeface="Times" charset="0"/>
                <a:cs typeface="Times" charset="0"/>
              </a:rPr>
              <a:t>news_company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4487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Intrinsic Experiments: </a:t>
            </a:r>
            <a:r>
              <a:rPr lang="en-US" sz="2700" dirty="0"/>
              <a:t>Effectiveness of Label Noise Reduction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78" y="1710006"/>
            <a:ext cx="6748869" cy="36109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26" y="4141872"/>
            <a:ext cx="8555181" cy="1683727"/>
          </a:xfrm>
          <a:solidFill>
            <a:schemeClr val="bg1"/>
          </a:solidFill>
        </p:spPr>
        <p:txBody>
          <a:bodyPr/>
          <a:lstStyle/>
          <a:p>
            <a:r>
              <a:rPr lang="en-US" sz="1800" dirty="0"/>
              <a:t>Testing the </a:t>
            </a:r>
            <a:r>
              <a:rPr lang="en-US" sz="1800" dirty="0"/>
              <a:t>effect </a:t>
            </a:r>
            <a:r>
              <a:rPr lang="en-US" sz="1800" dirty="0"/>
              <a:t>of training set size </a:t>
            </a:r>
          </a:p>
          <a:p>
            <a:pPr lvl="1"/>
            <a:r>
              <a:rPr lang="en-US" sz="1800" dirty="0"/>
              <a:t>P</a:t>
            </a:r>
            <a:r>
              <a:rPr lang="en-US" sz="1800" dirty="0"/>
              <a:t>erformance </a:t>
            </a:r>
            <a:r>
              <a:rPr lang="en-US" sz="1800" dirty="0"/>
              <a:t>of all methods improves as the ratio increases, and becomes </a:t>
            </a:r>
            <a:r>
              <a:rPr lang="en-US" sz="1800" i="1" dirty="0"/>
              <a:t>insensitive</a:t>
            </a:r>
            <a:r>
              <a:rPr lang="en-US" sz="1800" dirty="0"/>
              <a:t> as the </a:t>
            </a:r>
            <a:r>
              <a:rPr lang="en-US" sz="1800" dirty="0"/>
              <a:t>sampling ratio </a:t>
            </a:r>
            <a:r>
              <a:rPr lang="en-US" sz="1800" dirty="0"/>
              <a:t>&gt; </a:t>
            </a:r>
            <a:r>
              <a:rPr lang="en-US" sz="1800" dirty="0"/>
              <a:t>0.7 </a:t>
            </a:r>
          </a:p>
          <a:p>
            <a:r>
              <a:rPr lang="en-US" sz="1800" dirty="0"/>
              <a:t>Testing </a:t>
            </a:r>
            <a:r>
              <a:rPr lang="en-US" sz="1800" dirty="0"/>
              <a:t>the </a:t>
            </a:r>
            <a:r>
              <a:rPr lang="en-US" sz="1800" dirty="0"/>
              <a:t>effect </a:t>
            </a:r>
            <a:r>
              <a:rPr lang="en-US" sz="1800" dirty="0"/>
              <a:t>of training set size </a:t>
            </a:r>
          </a:p>
          <a:p>
            <a:pPr lvl="1"/>
            <a:r>
              <a:rPr lang="en-US" sz="1800" dirty="0"/>
              <a:t>Performance </a:t>
            </a:r>
            <a:r>
              <a:rPr lang="en-US" sz="1800" dirty="0"/>
              <a:t>of PLE becomes insensitive as becomes small enough (i.e., 0.01</a:t>
            </a:r>
            <a:r>
              <a:rPr lang="en-US" sz="1800" dirty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258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Extrinsic Experiments: Fine-Grained Entity Typing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8" y="1559439"/>
            <a:ext cx="8555181" cy="566000"/>
          </a:xfrm>
        </p:spPr>
        <p:txBody>
          <a:bodyPr>
            <a:noAutofit/>
          </a:bodyPr>
          <a:lstStyle/>
          <a:p>
            <a:r>
              <a:rPr lang="en-US" sz="1800" smtClean="0"/>
              <a:t>Compare performance gain of two state-of-the-art typing systems, when using denoised training data output by different compared methods</a:t>
            </a:r>
          </a:p>
          <a:p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8" y="2125439"/>
            <a:ext cx="8267184" cy="268304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90945" y="4763077"/>
            <a:ext cx="8527474" cy="1025501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vs. other </a:t>
            </a:r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noise reduction </a:t>
            </a:r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methods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: the effectiveness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of the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proposed margin-based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loss in modeling noisy candidate types </a:t>
            </a:r>
          </a:p>
          <a:p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vs. partial-label </a:t>
            </a:r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learning </a:t>
            </a:r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methods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: PLE obtains superior performance because it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jointly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models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type correlation derived from KB and feature-mention co-occurrences in the corpus </a:t>
            </a:r>
          </a:p>
        </p:txBody>
      </p:sp>
    </p:spTree>
    <p:extLst>
      <p:ext uri="{BB962C8B-B14F-4D97-AF65-F5344CB8AC3E}">
        <p14:creationId xmlns:p14="http://schemas.microsoft.com/office/powerpoint/2010/main" val="25323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Analyses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238" y="1383323"/>
            <a:ext cx="8527474" cy="998621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Testing at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different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type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levels</a:t>
            </a:r>
          </a:p>
          <a:p>
            <a:pPr lvl="1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t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is more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difficult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to distinguish among deeper (more fine-grained) types. 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PLE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always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outperforms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the other two method, and achieves a 153%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improvement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in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Accuracy.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02" y="2817403"/>
            <a:ext cx="5959745" cy="313522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63238" y="5001499"/>
            <a:ext cx="8527474" cy="951125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" charset="0"/>
                <a:ea typeface="Times" charset="0"/>
                <a:cs typeface="Times" charset="0"/>
              </a:rPr>
              <a:t>Iterative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re-training of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PLE 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nalyze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the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effect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of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boostrapping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PLE 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he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performance gain becomes marginal after 3 iterations of re-training </a:t>
            </a:r>
          </a:p>
          <a:p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4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Philosophy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Attribute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discovery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(entity,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attribute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name,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value)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54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7536844" y="3194365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46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847" y="3579250"/>
            <a:ext cx="3419153" cy="2525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Google’s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Approaches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Attribute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Extraction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500" dirty="0"/>
              <a:t>Given</a:t>
            </a:r>
            <a:r>
              <a:rPr lang="zh-CN" altLang="en-US" sz="1500" dirty="0"/>
              <a:t> </a:t>
            </a:r>
            <a:r>
              <a:rPr lang="en-US" altLang="zh-CN" sz="1500" dirty="0"/>
              <a:t>Google’s</a:t>
            </a:r>
            <a:r>
              <a:rPr lang="zh-CN" altLang="en-US" sz="1500" dirty="0"/>
              <a:t> </a:t>
            </a:r>
            <a:r>
              <a:rPr lang="en-US" altLang="zh-CN" sz="1500" b="1" dirty="0"/>
              <a:t>query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log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/>
              <a:t>web</a:t>
            </a:r>
            <a:r>
              <a:rPr lang="zh-CN" altLang="en-US" sz="1500" dirty="0"/>
              <a:t> </a:t>
            </a:r>
            <a:r>
              <a:rPr lang="en-US" altLang="zh-CN" sz="1500" dirty="0"/>
              <a:t>text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knowledge</a:t>
            </a:r>
            <a:r>
              <a:rPr lang="zh-CN" altLang="en-US" sz="1500" dirty="0"/>
              <a:t> </a:t>
            </a:r>
            <a:r>
              <a:rPr lang="en-US" altLang="zh-CN" sz="1500" dirty="0"/>
              <a:t>bases</a:t>
            </a:r>
            <a:endParaRPr lang="zh-CN" altLang="en-US" sz="1500" dirty="0"/>
          </a:p>
          <a:p>
            <a:pPr lvl="1"/>
            <a:r>
              <a:rPr lang="en-US" altLang="zh-CN" sz="1350" dirty="0"/>
              <a:t>“Obama</a:t>
            </a:r>
            <a:r>
              <a:rPr lang="zh-CN" altLang="en-US" sz="1350" dirty="0"/>
              <a:t> </a:t>
            </a:r>
            <a:r>
              <a:rPr lang="en-US" altLang="zh-CN" sz="1350" dirty="0"/>
              <a:t>wife</a:t>
            </a:r>
            <a:r>
              <a:rPr lang="zh-CN" altLang="en-US" sz="1350" dirty="0"/>
              <a:t> </a:t>
            </a:r>
            <a:r>
              <a:rPr lang="en-US" altLang="zh-CN" sz="1350" dirty="0"/>
              <a:t>name”</a:t>
            </a:r>
            <a:r>
              <a:rPr lang="is-IS" altLang="zh-CN" sz="1350" dirty="0"/>
              <a:t>…</a:t>
            </a:r>
            <a:r>
              <a:rPr lang="zh-CN" altLang="en-US" sz="1350" dirty="0"/>
              <a:t> </a:t>
            </a:r>
            <a:r>
              <a:rPr lang="en-US" altLang="zh-CN" sz="1350" dirty="0"/>
              <a:t>“Japan</a:t>
            </a:r>
            <a:r>
              <a:rPr lang="zh-CN" altLang="en-US" sz="1350" dirty="0"/>
              <a:t> </a:t>
            </a:r>
            <a:r>
              <a:rPr lang="en-US" altLang="zh-CN" sz="1350" dirty="0" err="1"/>
              <a:t>asian</a:t>
            </a:r>
            <a:r>
              <a:rPr lang="zh-CN" altLang="en-US" sz="1350" dirty="0"/>
              <a:t> </a:t>
            </a:r>
            <a:r>
              <a:rPr lang="en-US" altLang="zh-CN" sz="1350" dirty="0"/>
              <a:t>population”,</a:t>
            </a:r>
            <a:r>
              <a:rPr lang="zh-CN" altLang="en-US" sz="1350" dirty="0"/>
              <a:t> </a:t>
            </a:r>
            <a:r>
              <a:rPr lang="en-US" altLang="zh-CN" sz="1350" dirty="0"/>
              <a:t>“Brazil</a:t>
            </a:r>
            <a:r>
              <a:rPr lang="zh-CN" altLang="en-US" sz="1350" dirty="0"/>
              <a:t> </a:t>
            </a:r>
            <a:r>
              <a:rPr lang="en-US" altLang="zh-CN" sz="1350" dirty="0"/>
              <a:t>female</a:t>
            </a:r>
            <a:r>
              <a:rPr lang="zh-CN" altLang="en-US" sz="1350" dirty="0"/>
              <a:t> </a:t>
            </a:r>
            <a:r>
              <a:rPr lang="en-US" altLang="zh-CN" sz="1350" dirty="0" err="1"/>
              <a:t>latino</a:t>
            </a:r>
            <a:r>
              <a:rPr lang="zh-CN" altLang="en-US" sz="1350" dirty="0"/>
              <a:t> </a:t>
            </a:r>
            <a:r>
              <a:rPr lang="en-US" altLang="zh-CN" sz="1350" dirty="0"/>
              <a:t>population”,</a:t>
            </a:r>
            <a:r>
              <a:rPr lang="zh-CN" altLang="en-US" sz="1350" dirty="0"/>
              <a:t> </a:t>
            </a:r>
            <a:r>
              <a:rPr lang="en-US" altLang="zh-CN" sz="1350" dirty="0"/>
              <a:t>“Princeton</a:t>
            </a:r>
            <a:r>
              <a:rPr lang="zh-CN" altLang="en-US" sz="1350" dirty="0"/>
              <a:t> </a:t>
            </a:r>
            <a:r>
              <a:rPr lang="en-US" altLang="zh-CN" sz="1350" dirty="0"/>
              <a:t>economist”…</a:t>
            </a:r>
            <a:endParaRPr lang="zh-CN" altLang="en-US" sz="1350" dirty="0"/>
          </a:p>
          <a:p>
            <a:pPr lvl="1"/>
            <a:r>
              <a:rPr lang="en-US" altLang="zh-CN" sz="1350" dirty="0"/>
              <a:t>“Obama’s</a:t>
            </a:r>
            <a:r>
              <a:rPr lang="zh-CN" altLang="en-US" sz="1350" dirty="0"/>
              <a:t> </a:t>
            </a:r>
            <a:r>
              <a:rPr lang="en-US" altLang="zh-CN" sz="1350" dirty="0"/>
              <a:t>wife,</a:t>
            </a:r>
            <a:r>
              <a:rPr lang="zh-CN" altLang="en-US" sz="1350" dirty="0"/>
              <a:t> </a:t>
            </a:r>
            <a:r>
              <a:rPr lang="en-US" altLang="zh-CN" sz="1350" dirty="0"/>
              <a:t>Michelle</a:t>
            </a:r>
            <a:r>
              <a:rPr lang="zh-CN" altLang="en-US" sz="1350" dirty="0"/>
              <a:t> </a:t>
            </a:r>
            <a:r>
              <a:rPr lang="en-US" altLang="zh-CN" sz="1350" dirty="0"/>
              <a:t>Obama,</a:t>
            </a:r>
            <a:r>
              <a:rPr lang="zh-CN" altLang="en-US" sz="1350" dirty="0"/>
              <a:t> </a:t>
            </a:r>
            <a:r>
              <a:rPr lang="en-US" altLang="zh-CN" sz="1350" dirty="0"/>
              <a:t>is</a:t>
            </a:r>
            <a:r>
              <a:rPr lang="zh-CN" altLang="en-US" sz="1350" dirty="0"/>
              <a:t> </a:t>
            </a:r>
            <a:r>
              <a:rPr lang="en-US" altLang="zh-CN" sz="1350" dirty="0"/>
              <a:t>a</a:t>
            </a:r>
            <a:r>
              <a:rPr lang="zh-CN" altLang="en-US" sz="1350" dirty="0"/>
              <a:t> </a:t>
            </a:r>
            <a:r>
              <a:rPr lang="en-US" altLang="zh-CN" sz="1350" dirty="0"/>
              <a:t>lawyer...”,</a:t>
            </a:r>
            <a:r>
              <a:rPr lang="zh-CN" altLang="en-US" sz="1350" dirty="0"/>
              <a:t> </a:t>
            </a:r>
            <a:r>
              <a:rPr lang="en-US" altLang="zh-CN" sz="1350" dirty="0"/>
              <a:t>“Princeton</a:t>
            </a:r>
            <a:r>
              <a:rPr lang="zh-CN" altLang="en-US" sz="1350" dirty="0"/>
              <a:t> </a:t>
            </a:r>
            <a:r>
              <a:rPr lang="en-US" altLang="zh-CN" sz="1350" dirty="0"/>
              <a:t>economist</a:t>
            </a:r>
            <a:r>
              <a:rPr lang="zh-CN" altLang="en-US" sz="1350" dirty="0"/>
              <a:t> </a:t>
            </a:r>
            <a:r>
              <a:rPr lang="en-US" altLang="zh-CN" sz="1350" dirty="0"/>
              <a:t>Paul</a:t>
            </a:r>
            <a:r>
              <a:rPr lang="zh-CN" altLang="en-US" sz="1350" dirty="0"/>
              <a:t> </a:t>
            </a:r>
            <a:r>
              <a:rPr lang="en-US" altLang="zh-CN" sz="1350" dirty="0"/>
              <a:t>Krugman</a:t>
            </a:r>
            <a:r>
              <a:rPr lang="zh-CN" altLang="en-US" sz="1350" dirty="0"/>
              <a:t> </a:t>
            </a:r>
            <a:r>
              <a:rPr lang="en-US" altLang="zh-CN" sz="1350" dirty="0"/>
              <a:t>was</a:t>
            </a:r>
            <a:r>
              <a:rPr lang="zh-CN" altLang="en-US" sz="1350" dirty="0"/>
              <a:t> </a:t>
            </a:r>
            <a:r>
              <a:rPr lang="en-US" altLang="zh-CN" sz="1350" dirty="0"/>
              <a:t>awarded...”…</a:t>
            </a:r>
            <a:endParaRPr lang="zh-CN" altLang="en-US" sz="1350" dirty="0"/>
          </a:p>
          <a:p>
            <a:pPr lvl="1"/>
            <a:r>
              <a:rPr lang="en-US" altLang="zh-CN" sz="1350" dirty="0"/>
              <a:t>Obama:</a:t>
            </a:r>
            <a:r>
              <a:rPr lang="zh-CN" altLang="en-US" sz="1350" dirty="0"/>
              <a:t> </a:t>
            </a:r>
            <a:r>
              <a:rPr lang="en-US" altLang="zh-CN" sz="1350" i="1" dirty="0"/>
              <a:t>$Person,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$President</a:t>
            </a:r>
            <a:r>
              <a:rPr lang="en-US" altLang="zh-CN" sz="1350" dirty="0"/>
              <a:t>;</a:t>
            </a:r>
            <a:r>
              <a:rPr lang="zh-CN" altLang="en-US" sz="1350" dirty="0"/>
              <a:t> </a:t>
            </a:r>
            <a:r>
              <a:rPr lang="en-US" altLang="zh-CN" sz="1350" dirty="0"/>
              <a:t>Japan,</a:t>
            </a:r>
            <a:r>
              <a:rPr lang="zh-CN" altLang="en-US" sz="1350" dirty="0"/>
              <a:t> </a:t>
            </a:r>
            <a:r>
              <a:rPr lang="en-US" altLang="zh-CN" sz="1350" dirty="0"/>
              <a:t>Brazil:</a:t>
            </a:r>
            <a:r>
              <a:rPr lang="zh-CN" altLang="en-US" sz="1350" dirty="0"/>
              <a:t> </a:t>
            </a:r>
            <a:r>
              <a:rPr lang="en-US" altLang="zh-CN" sz="1350" i="1" dirty="0"/>
              <a:t>$Location,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$Country</a:t>
            </a:r>
            <a:r>
              <a:rPr lang="en-US" altLang="zh-CN" sz="1350" dirty="0"/>
              <a:t>;</a:t>
            </a:r>
            <a:r>
              <a:rPr lang="zh-CN" altLang="en-US" sz="1350" dirty="0"/>
              <a:t> </a:t>
            </a:r>
            <a:r>
              <a:rPr lang="en-US" altLang="zh-CN" sz="1350" dirty="0"/>
              <a:t>Princeton:</a:t>
            </a:r>
            <a:r>
              <a:rPr lang="zh-CN" altLang="en-US" sz="1350" dirty="0"/>
              <a:t> </a:t>
            </a:r>
            <a:r>
              <a:rPr lang="en-US" altLang="zh-CN" sz="1350" i="1" dirty="0"/>
              <a:t>$Organization,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$University</a:t>
            </a:r>
            <a:r>
              <a:rPr lang="en-US" altLang="zh-CN" sz="1350" dirty="0"/>
              <a:t>…</a:t>
            </a:r>
            <a:endParaRPr lang="zh-CN" altLang="en-US" sz="1350" dirty="0"/>
          </a:p>
          <a:p>
            <a:r>
              <a:rPr lang="en-US" altLang="zh-CN" sz="1500" dirty="0" err="1"/>
              <a:t>Biperpedia</a:t>
            </a:r>
            <a:r>
              <a:rPr lang="zh-CN" altLang="en-US" sz="1500" dirty="0"/>
              <a:t> </a:t>
            </a:r>
            <a:r>
              <a:rPr lang="en-US" altLang="zh-CN" sz="1500" dirty="0"/>
              <a:t>(VLDB’14):</a:t>
            </a:r>
            <a:r>
              <a:rPr lang="zh-CN" altLang="en-US" sz="1500" dirty="0"/>
              <a:t> </a:t>
            </a:r>
            <a:r>
              <a:rPr lang="en-US" altLang="zh-CN" sz="1500" b="1" dirty="0"/>
              <a:t>Attribute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Name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Extraction</a:t>
            </a:r>
            <a:r>
              <a:rPr lang="zh-CN" altLang="en-US" sz="1500" b="1" dirty="0"/>
              <a:t> </a:t>
            </a:r>
            <a:r>
              <a:rPr lang="en-US" altLang="zh-CN" sz="1500" dirty="0"/>
              <a:t>from</a:t>
            </a:r>
            <a:r>
              <a:rPr lang="zh-CN" altLang="en-US" sz="1500" dirty="0"/>
              <a:t> </a:t>
            </a:r>
            <a:r>
              <a:rPr lang="en-US" altLang="zh-CN" sz="1500" dirty="0"/>
              <a:t>query</a:t>
            </a:r>
            <a:r>
              <a:rPr lang="zh-CN" altLang="en-US" sz="1500" dirty="0"/>
              <a:t> </a:t>
            </a:r>
            <a:r>
              <a:rPr lang="en-US" altLang="zh-CN" sz="1500" dirty="0"/>
              <a:t>log</a:t>
            </a:r>
            <a:endParaRPr lang="zh-CN" altLang="en-US" sz="1500" dirty="0"/>
          </a:p>
          <a:p>
            <a:pPr lvl="1"/>
            <a:r>
              <a:rPr lang="en-US" altLang="zh-CN" sz="1500" dirty="0"/>
              <a:t>$Person:</a:t>
            </a:r>
            <a:r>
              <a:rPr lang="zh-CN" altLang="en-US" sz="1500" dirty="0"/>
              <a:t> </a:t>
            </a:r>
            <a:r>
              <a:rPr lang="en-US" altLang="zh-CN" sz="1500" dirty="0"/>
              <a:t>wife</a:t>
            </a:r>
            <a:r>
              <a:rPr lang="zh-CN" altLang="en-US" sz="1500" dirty="0"/>
              <a:t> </a:t>
            </a:r>
            <a:r>
              <a:rPr lang="en-US" altLang="zh-CN" sz="1500" dirty="0"/>
              <a:t>name,</a:t>
            </a:r>
            <a:r>
              <a:rPr lang="zh-CN" altLang="en-US" sz="1500" dirty="0"/>
              <a:t> </a:t>
            </a:r>
            <a:r>
              <a:rPr lang="en-US" altLang="zh-CN" sz="1500" dirty="0"/>
              <a:t>daughter</a:t>
            </a:r>
            <a:r>
              <a:rPr lang="zh-CN" altLang="en-US" sz="1500" dirty="0"/>
              <a:t> </a:t>
            </a:r>
            <a:r>
              <a:rPr lang="en-US" altLang="zh-CN" sz="1500" dirty="0"/>
              <a:t>name</a:t>
            </a:r>
            <a:endParaRPr lang="zh-CN" altLang="en-US" sz="1500" dirty="0"/>
          </a:p>
          <a:p>
            <a:pPr lvl="1"/>
            <a:r>
              <a:rPr lang="en-US" altLang="zh-CN" sz="1500" dirty="0"/>
              <a:t>$Country:</a:t>
            </a:r>
            <a:r>
              <a:rPr lang="zh-CN" altLang="en-US" sz="1500" dirty="0"/>
              <a:t> </a:t>
            </a:r>
            <a:r>
              <a:rPr lang="en-US" altLang="zh-CN" sz="1500" dirty="0" err="1"/>
              <a:t>asian</a:t>
            </a:r>
            <a:r>
              <a:rPr lang="zh-CN" altLang="en-US" sz="1500" dirty="0"/>
              <a:t> </a:t>
            </a:r>
            <a:r>
              <a:rPr lang="en-US" altLang="zh-CN" sz="1500" dirty="0"/>
              <a:t>population,</a:t>
            </a:r>
            <a:r>
              <a:rPr lang="zh-CN" altLang="en-US" sz="1500" dirty="0"/>
              <a:t> </a:t>
            </a:r>
            <a:r>
              <a:rPr lang="en-US" altLang="zh-CN" sz="1500" dirty="0"/>
              <a:t>female</a:t>
            </a:r>
            <a:r>
              <a:rPr lang="zh-CN" altLang="en-US" sz="1500" dirty="0"/>
              <a:t> </a:t>
            </a:r>
            <a:r>
              <a:rPr lang="en-US" altLang="zh-CN" sz="1500" dirty="0" err="1"/>
              <a:t>latino</a:t>
            </a:r>
            <a:r>
              <a:rPr lang="zh-CN" altLang="en-US" sz="1500" dirty="0"/>
              <a:t> </a:t>
            </a:r>
            <a:r>
              <a:rPr lang="en-US" altLang="zh-CN" sz="1500" dirty="0"/>
              <a:t>population</a:t>
            </a:r>
            <a:endParaRPr lang="zh-CN" altLang="en-US" sz="1500" dirty="0"/>
          </a:p>
          <a:p>
            <a:pPr lvl="1"/>
            <a:r>
              <a:rPr lang="en-US" altLang="zh-CN" sz="1500" dirty="0"/>
              <a:t>$University:</a:t>
            </a:r>
            <a:r>
              <a:rPr lang="zh-CN" altLang="en-US" sz="1500" dirty="0"/>
              <a:t> </a:t>
            </a:r>
            <a:r>
              <a:rPr lang="en-US" altLang="zh-CN" sz="1500" dirty="0"/>
              <a:t>economist</a:t>
            </a:r>
            <a:endParaRPr lang="zh-CN" altLang="en-US" sz="1500" dirty="0"/>
          </a:p>
          <a:p>
            <a:r>
              <a:rPr lang="en-US" altLang="zh-CN" sz="1500" dirty="0" err="1"/>
              <a:t>ReNoun</a:t>
            </a:r>
            <a:r>
              <a:rPr lang="zh-CN" altLang="en-US" sz="1500" dirty="0"/>
              <a:t> </a:t>
            </a:r>
            <a:r>
              <a:rPr lang="en-US" altLang="zh-CN" sz="1500" dirty="0"/>
              <a:t>(EMNLP’14):</a:t>
            </a:r>
            <a:r>
              <a:rPr lang="zh-CN" altLang="en-US" sz="1500" dirty="0"/>
              <a:t> </a:t>
            </a:r>
            <a:r>
              <a:rPr lang="en-US" altLang="zh-CN" sz="1500" b="1" dirty="0"/>
              <a:t>Fact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Extraction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for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Noun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Phrase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Attribute</a:t>
            </a:r>
            <a:endParaRPr lang="zh-CN" altLang="en-US" sz="1500" dirty="0"/>
          </a:p>
          <a:p>
            <a:pPr lvl="1"/>
            <a:r>
              <a:rPr lang="en-US" altLang="zh-CN" sz="1500" dirty="0"/>
              <a:t>(Obama,</a:t>
            </a:r>
            <a:r>
              <a:rPr lang="zh-CN" altLang="en-US" sz="1500" dirty="0"/>
              <a:t> </a:t>
            </a:r>
            <a:r>
              <a:rPr lang="en-US" altLang="zh-CN" sz="1500" dirty="0"/>
              <a:t>wife,</a:t>
            </a:r>
            <a:r>
              <a:rPr lang="zh-CN" altLang="en-US" sz="1500" dirty="0"/>
              <a:t> </a:t>
            </a:r>
            <a:r>
              <a:rPr lang="en-US" altLang="zh-CN" sz="1500" dirty="0"/>
              <a:t>Michelle</a:t>
            </a:r>
            <a:r>
              <a:rPr lang="zh-CN" altLang="en-US" sz="1500" dirty="0"/>
              <a:t> </a:t>
            </a:r>
            <a:r>
              <a:rPr lang="en-US" altLang="zh-CN" sz="1500" dirty="0"/>
              <a:t>Obama)</a:t>
            </a:r>
            <a:endParaRPr lang="zh-CN" altLang="en-US" sz="1500" dirty="0"/>
          </a:p>
          <a:p>
            <a:pPr lvl="1"/>
            <a:r>
              <a:rPr lang="en-US" altLang="zh-CN" sz="1500" dirty="0"/>
              <a:t>(Princeton,</a:t>
            </a:r>
            <a:r>
              <a:rPr lang="zh-CN" altLang="en-US" sz="1500" dirty="0"/>
              <a:t> </a:t>
            </a:r>
            <a:r>
              <a:rPr lang="en-US" altLang="zh-CN" sz="1500" dirty="0"/>
              <a:t>economist,</a:t>
            </a:r>
            <a:r>
              <a:rPr lang="zh-CN" altLang="en-US" sz="1500" dirty="0"/>
              <a:t> </a:t>
            </a:r>
            <a:r>
              <a:rPr lang="en-US" altLang="zh-CN" sz="1500" dirty="0"/>
              <a:t>Paul</a:t>
            </a:r>
            <a:r>
              <a:rPr lang="zh-CN" altLang="en-US" sz="1500" dirty="0"/>
              <a:t> </a:t>
            </a:r>
            <a:r>
              <a:rPr lang="en-US" altLang="zh-CN" sz="1500" dirty="0"/>
              <a:t>Krugman)</a:t>
            </a:r>
            <a:endParaRPr lang="zh-CN" alt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54" y="5339878"/>
            <a:ext cx="4693443" cy="9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43" y="2510372"/>
            <a:ext cx="2869844" cy="2989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Google’s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Approaches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Attribute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Extraction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2" y="1562711"/>
            <a:ext cx="8101013" cy="4884980"/>
          </a:xfrm>
        </p:spPr>
        <p:txBody>
          <a:bodyPr>
            <a:noAutofit/>
          </a:bodyPr>
          <a:lstStyle/>
          <a:p>
            <a:r>
              <a:rPr lang="en-US" altLang="zh-CN" sz="1600" dirty="0"/>
              <a:t>Latte</a:t>
            </a:r>
            <a:r>
              <a:rPr lang="zh-CN" altLang="en-US" sz="1600" dirty="0"/>
              <a:t> </a:t>
            </a:r>
            <a:r>
              <a:rPr lang="en-US" altLang="zh-CN" sz="1600" dirty="0"/>
              <a:t>(WebDB’15</a:t>
            </a:r>
            <a:r>
              <a:rPr lang="zh-CN" altLang="en-US" sz="1600" dirty="0"/>
              <a:t> </a:t>
            </a:r>
            <a:r>
              <a:rPr lang="en-US" altLang="zh-CN" sz="1600" dirty="0"/>
              <a:t>Best</a:t>
            </a:r>
            <a:r>
              <a:rPr lang="zh-CN" altLang="en-US" sz="1600" dirty="0"/>
              <a:t> </a:t>
            </a:r>
            <a:r>
              <a:rPr lang="en-US" altLang="zh-CN" sz="1600" dirty="0"/>
              <a:t>Paper):</a:t>
            </a:r>
            <a:r>
              <a:rPr lang="zh-CN" altLang="en-US" sz="1600" dirty="0"/>
              <a:t> </a:t>
            </a:r>
            <a:r>
              <a:rPr lang="en-US" altLang="zh-CN" sz="1600" b="1" dirty="0"/>
              <a:t>Concept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(Type)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Hierarchy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attribute</a:t>
            </a:r>
            <a:r>
              <a:rPr lang="zh-CN" altLang="en-US" sz="1600" dirty="0"/>
              <a:t> </a:t>
            </a:r>
            <a:r>
              <a:rPr lang="en-US" altLang="zh-CN" sz="1600" dirty="0"/>
              <a:t>features</a:t>
            </a:r>
            <a:endParaRPr lang="zh-CN" altLang="en-US" sz="1600" dirty="0"/>
          </a:p>
          <a:p>
            <a:pPr lvl="1"/>
            <a:r>
              <a:rPr lang="en-US" altLang="zh-CN" sz="1600" dirty="0"/>
              <a:t>{country,</a:t>
            </a:r>
            <a:r>
              <a:rPr lang="zh-CN" altLang="en-US" sz="1600" dirty="0"/>
              <a:t> </a:t>
            </a:r>
            <a:r>
              <a:rPr lang="en-US" altLang="zh-CN" sz="1600" dirty="0"/>
              <a:t>address,</a:t>
            </a:r>
            <a:r>
              <a:rPr lang="zh-CN" altLang="en-US" sz="1600" dirty="0"/>
              <a:t> </a:t>
            </a:r>
            <a:r>
              <a:rPr lang="en-US" altLang="zh-CN" sz="1600" dirty="0"/>
              <a:t>zip</a:t>
            </a:r>
            <a:r>
              <a:rPr lang="zh-CN" altLang="en-US" sz="1600" dirty="0"/>
              <a:t> </a:t>
            </a:r>
            <a:r>
              <a:rPr lang="en-US" altLang="zh-CN" sz="1600" dirty="0"/>
              <a:t>code}:</a:t>
            </a:r>
            <a:r>
              <a:rPr lang="zh-CN" altLang="en-US" sz="1600" dirty="0"/>
              <a:t> </a:t>
            </a:r>
            <a:r>
              <a:rPr lang="en-US" altLang="zh-CN" sz="1600" dirty="0"/>
              <a:t>$University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$Location</a:t>
            </a:r>
            <a:r>
              <a:rPr lang="zh-CN" altLang="en-US" sz="1600" dirty="0"/>
              <a:t> </a:t>
            </a:r>
            <a:r>
              <a:rPr lang="en-US" altLang="zh-CN" sz="1600" dirty="0"/>
              <a:t>(super)</a:t>
            </a:r>
            <a:endParaRPr lang="zh-CN" altLang="en-US" sz="1600" dirty="0"/>
          </a:p>
          <a:p>
            <a:pPr lvl="1"/>
            <a:r>
              <a:rPr lang="en-US" altLang="zh-CN" sz="1600" dirty="0"/>
              <a:t>{online</a:t>
            </a:r>
            <a:r>
              <a:rPr lang="zh-CN" altLang="en-US" sz="1600" dirty="0"/>
              <a:t> </a:t>
            </a:r>
            <a:r>
              <a:rPr lang="en-US" altLang="zh-CN" sz="1600" dirty="0"/>
              <a:t>payment,</a:t>
            </a:r>
            <a:r>
              <a:rPr lang="zh-CN" altLang="en-US" sz="1600" dirty="0"/>
              <a:t> </a:t>
            </a:r>
            <a:r>
              <a:rPr lang="en-US" altLang="zh-CN" sz="1600" dirty="0"/>
              <a:t>non</a:t>
            </a:r>
            <a:r>
              <a:rPr lang="zh-CN" altLang="en-US" sz="1600" dirty="0"/>
              <a:t> </a:t>
            </a:r>
            <a:r>
              <a:rPr lang="en-US" altLang="zh-CN" sz="1600" dirty="0"/>
              <a:t>profit,</a:t>
            </a:r>
            <a:r>
              <a:rPr lang="zh-CN" altLang="en-US" sz="1600" dirty="0"/>
              <a:t> </a:t>
            </a:r>
            <a:r>
              <a:rPr lang="en-US" altLang="zh-CN" sz="1600" dirty="0"/>
              <a:t>tax</a:t>
            </a:r>
            <a:r>
              <a:rPr lang="zh-CN" altLang="en-US" sz="1600" dirty="0"/>
              <a:t> </a:t>
            </a:r>
            <a:r>
              <a:rPr lang="en-US" altLang="zh-CN" sz="1600" dirty="0"/>
              <a:t>return}:</a:t>
            </a:r>
            <a:r>
              <a:rPr lang="zh-CN" altLang="en-US" sz="1600" dirty="0"/>
              <a:t> </a:t>
            </a:r>
            <a:r>
              <a:rPr lang="en-US" altLang="zh-CN" sz="1600" dirty="0"/>
              <a:t>$University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$Organization</a:t>
            </a:r>
            <a:r>
              <a:rPr lang="zh-CN" altLang="en-US" sz="1600" dirty="0"/>
              <a:t> </a:t>
            </a:r>
            <a:r>
              <a:rPr lang="en-US" altLang="zh-CN" sz="1600" dirty="0"/>
              <a:t>(super)</a:t>
            </a:r>
            <a:endParaRPr lang="zh-CN" altLang="en-US" sz="1600" dirty="0"/>
          </a:p>
          <a:p>
            <a:pPr lvl="1"/>
            <a:r>
              <a:rPr lang="en-US" altLang="zh-CN" sz="1600" dirty="0"/>
              <a:t>{daughter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wife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age}:</a:t>
            </a:r>
            <a:r>
              <a:rPr lang="zh-CN" altLang="en-US" sz="1600" dirty="0"/>
              <a:t> </a:t>
            </a:r>
            <a:r>
              <a:rPr lang="en-US" altLang="zh-CN" sz="1600" dirty="0"/>
              <a:t>$President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$Person</a:t>
            </a:r>
            <a:r>
              <a:rPr lang="zh-CN" altLang="en-US" sz="1600" dirty="0"/>
              <a:t> </a:t>
            </a:r>
            <a:r>
              <a:rPr lang="en-US" altLang="zh-CN" sz="1600" dirty="0"/>
              <a:t>(super</a:t>
            </a:r>
            <a:r>
              <a:rPr lang="en-US" altLang="zh-CN" sz="1600" dirty="0" smtClean="0"/>
              <a:t>)</a:t>
            </a:r>
            <a:endParaRPr lang="zh-CN" altLang="en-US" sz="1600" dirty="0" smtClean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marL="457200" lvl="1" indent="0">
              <a:buNone/>
            </a:pPr>
            <a:endParaRPr lang="zh-CN" altLang="en-US" sz="1600" dirty="0"/>
          </a:p>
          <a:p>
            <a:endParaRPr lang="zh-CN" altLang="en-US" sz="1600" dirty="0" smtClean="0"/>
          </a:p>
          <a:p>
            <a:r>
              <a:rPr lang="en-US" altLang="zh-CN" sz="1600" dirty="0" smtClean="0"/>
              <a:t>ARI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(WWW’16):</a:t>
            </a:r>
            <a:r>
              <a:rPr lang="zh-CN" altLang="en-US" sz="1600" dirty="0"/>
              <a:t> </a:t>
            </a:r>
            <a:r>
              <a:rPr lang="en-US" altLang="zh-CN" sz="1600" b="1" dirty="0"/>
              <a:t>Attribute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Name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Structure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rule-based</a:t>
            </a:r>
            <a:r>
              <a:rPr lang="zh-CN" altLang="en-US" sz="1600" dirty="0"/>
              <a:t> </a:t>
            </a:r>
            <a:r>
              <a:rPr lang="en-US" altLang="zh-CN" sz="1600" dirty="0"/>
              <a:t>grammar</a:t>
            </a:r>
            <a:endParaRPr lang="zh-CN" altLang="en-US" sz="1600" dirty="0"/>
          </a:p>
          <a:p>
            <a:pPr lvl="1"/>
            <a:r>
              <a:rPr lang="en-US" altLang="zh-CN" sz="1600" dirty="0"/>
              <a:t>Long-tail</a:t>
            </a:r>
            <a:r>
              <a:rPr lang="zh-CN" altLang="en-US" sz="1600" dirty="0"/>
              <a:t> </a:t>
            </a:r>
            <a:r>
              <a:rPr lang="en-US" altLang="zh-CN" sz="1600" dirty="0"/>
              <a:t>distribution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attribute</a:t>
            </a:r>
            <a:r>
              <a:rPr lang="zh-CN" altLang="en-US" sz="1600" dirty="0"/>
              <a:t> </a:t>
            </a:r>
            <a:r>
              <a:rPr lang="en-US" altLang="zh-CN" sz="1600" dirty="0"/>
              <a:t>names</a:t>
            </a:r>
            <a:endParaRPr lang="zh-CN" altLang="en-US" sz="1600" dirty="0"/>
          </a:p>
          <a:p>
            <a:pPr lvl="1"/>
            <a:r>
              <a:rPr lang="en-US" altLang="zh-CN" sz="1600" dirty="0"/>
              <a:t>$Person:</a:t>
            </a:r>
            <a:r>
              <a:rPr lang="zh-CN" altLang="en-US" sz="1600" dirty="0"/>
              <a:t> </a:t>
            </a:r>
            <a:r>
              <a:rPr lang="en-US" altLang="zh-CN" sz="1600" dirty="0"/>
              <a:t>$</a:t>
            </a:r>
            <a:r>
              <a:rPr lang="en-US" altLang="zh-CN" sz="1600" dirty="0" err="1"/>
              <a:t>FamilyMember</a:t>
            </a:r>
            <a:r>
              <a:rPr lang="zh-CN" altLang="en-US" sz="1600" dirty="0"/>
              <a:t> </a:t>
            </a:r>
            <a:r>
              <a:rPr lang="en-US" altLang="zh-CN" sz="1600" dirty="0"/>
              <a:t>(name)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daughter,</a:t>
            </a:r>
            <a:r>
              <a:rPr lang="zh-CN" altLang="en-US" sz="1600" dirty="0"/>
              <a:t> </a:t>
            </a:r>
            <a:r>
              <a:rPr lang="en-US" altLang="zh-CN" sz="1600" dirty="0"/>
              <a:t>wife,</a:t>
            </a:r>
            <a:r>
              <a:rPr lang="zh-CN" altLang="en-US" sz="1600" dirty="0"/>
              <a:t> </a:t>
            </a:r>
            <a:r>
              <a:rPr lang="en-US" altLang="zh-CN" sz="1600" dirty="0"/>
              <a:t>mother,</a:t>
            </a:r>
            <a:r>
              <a:rPr lang="zh-CN" altLang="en-US" sz="1600" dirty="0"/>
              <a:t> </a:t>
            </a:r>
            <a:r>
              <a:rPr lang="en-US" altLang="zh-CN" sz="1600" dirty="0"/>
              <a:t>daughter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wife</a:t>
            </a:r>
            <a:r>
              <a:rPr lang="zh-CN" altLang="en-US" sz="1600" dirty="0"/>
              <a:t> </a:t>
            </a:r>
            <a:r>
              <a:rPr lang="en-US" altLang="zh-CN" sz="1600" dirty="0"/>
              <a:t>name</a:t>
            </a:r>
            <a:endParaRPr lang="zh-CN" altLang="en-US" sz="1600" dirty="0"/>
          </a:p>
          <a:p>
            <a:pPr lvl="1"/>
            <a:r>
              <a:rPr lang="en-US" altLang="zh-CN" sz="1600" dirty="0"/>
              <a:t>$Country:</a:t>
            </a:r>
            <a:r>
              <a:rPr lang="zh-CN" altLang="en-US" sz="1600" dirty="0"/>
              <a:t> </a:t>
            </a:r>
            <a:r>
              <a:rPr lang="en-US" altLang="zh-CN" sz="1600" dirty="0"/>
              <a:t>($Gender)</a:t>
            </a:r>
            <a:r>
              <a:rPr lang="zh-CN" altLang="en-US" sz="1600" dirty="0"/>
              <a:t> </a:t>
            </a:r>
            <a:r>
              <a:rPr lang="en-US" altLang="zh-CN" sz="1600" dirty="0"/>
              <a:t>($Ethnicity)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 err="1"/>
              <a:t>asian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population,</a:t>
            </a:r>
            <a:r>
              <a:rPr lang="zh-CN" altLang="en-US" sz="1600" dirty="0"/>
              <a:t> </a:t>
            </a:r>
            <a:r>
              <a:rPr lang="en-US" altLang="zh-CN" sz="1600" dirty="0"/>
              <a:t>female</a:t>
            </a:r>
            <a:r>
              <a:rPr lang="zh-CN" altLang="en-US" sz="1600" dirty="0"/>
              <a:t> </a:t>
            </a:r>
            <a:r>
              <a:rPr lang="en-US" altLang="zh-CN" sz="1600" dirty="0" err="1"/>
              <a:t>latino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</a:t>
            </a:r>
            <a:endParaRPr lang="zh-CN" alt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" y="3159688"/>
            <a:ext cx="2298735" cy="1535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13" y="3427352"/>
            <a:ext cx="3879056" cy="10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3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7" y="2663915"/>
            <a:ext cx="2743200" cy="19702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86478" y="415751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54376" y="445297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05732" y="501173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577332" y="597655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5445" y="409694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34332" y="551935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891532" y="597655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>
            <a:endCxn id="31" idx="6"/>
          </p:cNvCxnSpPr>
          <p:nvPr/>
        </p:nvCxnSpPr>
        <p:spPr>
          <a:xfrm flipH="1" flipV="1">
            <a:off x="2643678" y="438611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62932" y="468157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24577" y="484321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81777" y="491017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67577" y="484321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 rot="1899239">
            <a:off x="1743594" y="5118984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8650" y="5904399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5230281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3464298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4176969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4311576" y="3762850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11576" y="4634169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1576" y="4681570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90292" y="2972344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559862" y="354792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52981" y="4310919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52981" y="5224719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90384" y="3673163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58510" y="1562712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flipH="1">
            <a:off x="5599552" y="1940333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5400000" flipV="1">
            <a:off x="2158342" y="2554269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76896" y="26551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1880" y="2284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8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58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03050" y="4516928"/>
            <a:ext cx="1661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Geo-tagged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1387" y="4884887"/>
            <a:ext cx="393715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20:03:09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@</a:t>
            </a:r>
            <a:r>
              <a:rPr lang="en-US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ebekahwsm</a:t>
            </a:r>
            <a:endParaRPr lang="zh-CN" altLang="en-US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this better be the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best halftime show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ever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in the history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of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halftimes shows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. ever.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SuperBowl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259962" y="440322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Hashtag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188737" y="3890753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@User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91634" y="376477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Author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7375341" y="4245851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Cited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paper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8038599" y="3545268"/>
            <a:ext cx="762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Venue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482450" y="4871505"/>
            <a:ext cx="4318152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Melville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W.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Gryc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Lawrence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Sentiment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analysis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blogs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combining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lexical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knowledge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classification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”,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’09.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Refs: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p81623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p84395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63713" y="4647032"/>
            <a:ext cx="8593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How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represent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summarize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multi-contextual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behaviors?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set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values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dimensions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one-guaranteed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empty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multi-values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58" name="Cube 57"/>
          <p:cNvSpPr/>
          <p:nvPr/>
        </p:nvSpPr>
        <p:spPr>
          <a:xfrm>
            <a:off x="2138868" y="5354918"/>
            <a:ext cx="1216152" cy="121615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085026" y="6500661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6200000">
            <a:off x="1434509" y="5922559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1" name="Rectangle 60"/>
          <p:cNvSpPr/>
          <p:nvPr/>
        </p:nvSpPr>
        <p:spPr>
          <a:xfrm rot="18847541">
            <a:off x="2979313" y="6215560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phrase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9938" y="527269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✔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87354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402218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Cube 63"/>
          <p:cNvSpPr/>
          <p:nvPr/>
        </p:nvSpPr>
        <p:spPr>
          <a:xfrm>
            <a:off x="2384039" y="5782903"/>
            <a:ext cx="377517" cy="213634"/>
          </a:xfrm>
          <a:prstGeom prst="cub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61973" y="5288651"/>
            <a:ext cx="1571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ummary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(dense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block)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552125" y="5565044"/>
            <a:ext cx="815910" cy="230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6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Unigrams</a:t>
            </a:r>
            <a:r>
              <a:rPr lang="en-US" sz="2000" dirty="0">
                <a:solidFill>
                  <a:srgbClr val="000000"/>
                </a:solidFill>
              </a:rPr>
              <a:t> are </a:t>
            </a:r>
            <a:r>
              <a:rPr lang="en-US" sz="2000" i="1" dirty="0">
                <a:solidFill>
                  <a:srgbClr val="FF0000"/>
                </a:solidFill>
              </a:rPr>
              <a:t>ambiguous </a:t>
            </a:r>
            <a:r>
              <a:rPr lang="en-US" sz="2000" i="1" dirty="0"/>
              <a:t>but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phrases </a:t>
            </a:r>
            <a:r>
              <a:rPr lang="en-US" sz="2000" dirty="0">
                <a:solidFill>
                  <a:srgbClr val="000000"/>
                </a:solidFill>
              </a:rPr>
              <a:t>are natural, </a:t>
            </a:r>
            <a:r>
              <a:rPr lang="en-US" sz="2000" i="1" dirty="0">
                <a:solidFill>
                  <a:srgbClr val="FF0000"/>
                </a:solidFill>
              </a:rPr>
              <a:t>unambiguous</a:t>
            </a:r>
            <a:r>
              <a:rPr lang="en-US" sz="2000" dirty="0">
                <a:solidFill>
                  <a:srgbClr val="000000"/>
                </a:solidFill>
              </a:rPr>
              <a:t> semantic units</a:t>
            </a:r>
            <a:endParaRPr lang="en-US" sz="2000" i="1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Ex.: “United” vs. United States, United Airline, United Parcel Service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Mining semantically meaningful phrases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Transform text data from </a:t>
            </a:r>
            <a:r>
              <a:rPr lang="en-US" sz="2000" i="1" dirty="0">
                <a:solidFill>
                  <a:srgbClr val="FF0000"/>
                </a:solidFill>
              </a:rPr>
              <a:t>word granularity</a:t>
            </a:r>
            <a:r>
              <a:rPr lang="en-US" sz="2000" dirty="0">
                <a:solidFill>
                  <a:srgbClr val="000000"/>
                </a:solidFill>
              </a:rPr>
              <a:t> to </a:t>
            </a:r>
            <a:r>
              <a:rPr lang="en-US" sz="2000" i="1" dirty="0">
                <a:solidFill>
                  <a:srgbClr val="FF0000"/>
                </a:solidFill>
              </a:rPr>
              <a:t>phrase granularity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Enhance the power at manipulating unstructured data using information networks</a:t>
            </a:r>
            <a:endParaRPr lang="en-US" altLang="zh-CN" sz="2000" dirty="0"/>
          </a:p>
          <a:p>
            <a:r>
              <a:rPr lang="en-US" altLang="zh-CN" sz="2000" dirty="0"/>
              <a:t>Phrase mining: Most NLP methods may need annotation and training </a:t>
            </a:r>
          </a:p>
          <a:p>
            <a:pPr lvl="1"/>
            <a:r>
              <a:rPr lang="en-US" altLang="zh-CN" sz="2000" dirty="0"/>
              <a:t>Annotate hundreds of documents as training data</a:t>
            </a:r>
          </a:p>
          <a:p>
            <a:pPr lvl="1"/>
            <a:r>
              <a:rPr lang="en-US" altLang="zh-CN" sz="2000" dirty="0"/>
              <a:t>Train a supervised model based on part-of-speech features</a:t>
            </a:r>
          </a:p>
          <a:p>
            <a:pPr lvl="1">
              <a:buSzPct val="100000"/>
              <a:buBlip>
                <a:blip r:embed="rId2"/>
              </a:buBlip>
            </a:pPr>
            <a:r>
              <a:rPr lang="en-US" altLang="zh-CN" sz="1800" dirty="0"/>
              <a:t>Limitations:  High annotation cost</a:t>
            </a:r>
          </a:p>
          <a:p>
            <a:pPr lvl="1">
              <a:buSzPct val="100000"/>
              <a:buBlip>
                <a:blip r:embed="rId2"/>
              </a:buBlip>
            </a:pPr>
            <a:r>
              <a:rPr lang="en-US" altLang="zh-CN" sz="1800" dirty="0">
                <a:solidFill>
                  <a:srgbClr val="000000"/>
                </a:solidFill>
              </a:rPr>
              <a:t>May not be scalable to domain-specific, dynamic, emerging applications</a:t>
            </a:r>
          </a:p>
          <a:p>
            <a:pPr lvl="2">
              <a:buSzPct val="100000"/>
              <a:buBlip>
                <a:blip r:embed="rId2"/>
              </a:buBlip>
            </a:pPr>
            <a:r>
              <a:rPr lang="en-US" altLang="zh-CN" sz="1800" dirty="0">
                <a:solidFill>
                  <a:srgbClr val="000000"/>
                </a:solidFill>
              </a:rPr>
              <a:t>Scientific domains, query logs, or social media, e.g., Yelp, Twitter</a:t>
            </a:r>
          </a:p>
          <a:p>
            <a:pPr>
              <a:spcAft>
                <a:spcPts val="450"/>
              </a:spcAft>
              <a:buSzPct val="150000"/>
              <a:buBlip>
                <a:blip r:embed="rId3"/>
              </a:buBlip>
            </a:pPr>
            <a:r>
              <a:rPr lang="en-US" altLang="zh-CN" sz="2000" dirty="0">
                <a:solidFill>
                  <a:srgbClr val="000000"/>
                </a:solidFill>
              </a:rPr>
              <a:t>Minimal/no training but making good use of massing </a:t>
            </a:r>
            <a:r>
              <a:rPr lang="en-US" altLang="zh-CN" sz="2000" dirty="0" smtClean="0">
                <a:solidFill>
                  <a:srgbClr val="000000"/>
                </a:solidFill>
              </a:rPr>
              <a:t>corpora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815"/>
            <a:ext cx="9144000" cy="5512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“Tartan”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CMU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61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528064"/>
            <a:ext cx="2058004" cy="525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1528064"/>
            <a:ext cx="6122805" cy="1227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5" y="4559300"/>
            <a:ext cx="2220790" cy="2220790"/>
          </a:xfrm>
          <a:prstGeom prst="rect">
            <a:avLst/>
          </a:prstGeom>
        </p:spPr>
      </p:pic>
      <p:pic>
        <p:nvPicPr>
          <p:cNvPr id="6" name="Picture 5" descr="C:\Users\meng\Desktop\cm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96" y="2896455"/>
            <a:ext cx="5027127" cy="3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2824373"/>
            <a:ext cx="2077206" cy="1661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00" y="2824373"/>
            <a:ext cx="663727" cy="6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MDL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Maximize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number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Tartan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983486"/>
            <a:ext cx="5486400" cy="62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4368"/>
            <a:ext cx="5687550" cy="34289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33" y="3197183"/>
            <a:ext cx="2012301" cy="3154680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>
            <a:spLocks/>
          </p:cNvSpPr>
          <p:nvPr/>
        </p:nvSpPr>
        <p:spPr>
          <a:xfrm rot="17288543">
            <a:off x="1816247" y="2734092"/>
            <a:ext cx="822960" cy="23258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>
            <a:spLocks/>
          </p:cNvSpPr>
          <p:nvPr/>
        </p:nvSpPr>
        <p:spPr>
          <a:xfrm rot="15134860">
            <a:off x="2595865" y="2599329"/>
            <a:ext cx="54864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6" y="4727518"/>
            <a:ext cx="5717594" cy="379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6" y="5212193"/>
            <a:ext cx="5717594" cy="497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7" y="3801441"/>
            <a:ext cx="5717593" cy="833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575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480008"/>
            <a:ext cx="7315200" cy="1207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687944"/>
            <a:ext cx="7315200" cy="1101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0372" y="17342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210334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602517"/>
            <a:ext cx="7315200" cy="678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388165"/>
            <a:ext cx="7315200" cy="48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70010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2" y="4830799"/>
            <a:ext cx="7315200" cy="6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1878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4604409"/>
            <a:ext cx="7315200" cy="597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5356439"/>
            <a:ext cx="7315200" cy="5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5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70603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6068229"/>
            <a:ext cx="6684579" cy="616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6" y="5503891"/>
            <a:ext cx="6684579" cy="562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7" y="4847777"/>
            <a:ext cx="6684579" cy="63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4299363"/>
            <a:ext cx="5013434" cy="6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Greedy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Optimum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1424686"/>
            <a:ext cx="5607698" cy="47255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61" y="4953884"/>
            <a:ext cx="3431315" cy="2831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32189" y="4377251"/>
            <a:ext cx="2476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r>
              <a:rPr lang="zh-CN" alt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complexity: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69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DM/ML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DBLP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905"/>
            <a:ext cx="9132114" cy="39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Strategies for Phrase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50"/>
              </a:spcAft>
            </a:pPr>
            <a:r>
              <a:rPr lang="en-US" altLang="en-US" sz="2000" dirty="0"/>
              <a:t> Strategy 1: </a:t>
            </a:r>
            <a:r>
              <a:rPr lang="en-US" altLang="en-US" sz="2000" dirty="0" smtClean="0"/>
              <a:t>Simultaneously </a:t>
            </a:r>
            <a:r>
              <a:rPr lang="en-US" altLang="en-US" sz="2000" dirty="0"/>
              <a:t>inferring phrases and topics</a:t>
            </a:r>
          </a:p>
          <a:p>
            <a:pPr lvl="1">
              <a:spcAft>
                <a:spcPts val="150"/>
              </a:spcAft>
            </a:pPr>
            <a:r>
              <a:rPr lang="en-US" altLang="en-US" sz="1800" dirty="0"/>
              <a:t>Bigram topical model [Wallach’06], topical n-gram model [Wang, et al.’07], phrase discovering topic model [Lindsey, et al.’12]</a:t>
            </a:r>
          </a:p>
          <a:p>
            <a:pPr lvl="1">
              <a:spcAft>
                <a:spcPts val="150"/>
              </a:spcAft>
            </a:pPr>
            <a:r>
              <a:rPr lang="en-US" sz="1800" dirty="0"/>
              <a:t>High model complexity: Tends to </a:t>
            </a:r>
            <a:r>
              <a:rPr lang="en-US" sz="1800" dirty="0" err="1"/>
              <a:t>overfitting</a:t>
            </a:r>
            <a:r>
              <a:rPr lang="en-US" sz="1800" dirty="0"/>
              <a:t>; High inference cost: Slow</a:t>
            </a:r>
            <a:endParaRPr lang="en-US" altLang="en-US" sz="1800" dirty="0"/>
          </a:p>
          <a:p>
            <a:pPr>
              <a:spcAft>
                <a:spcPts val="150"/>
              </a:spcAft>
            </a:pPr>
            <a:r>
              <a:rPr lang="en-US" altLang="en-US" sz="2000" dirty="0"/>
              <a:t> Strategy 2: Post topic modeling phrase </a:t>
            </a:r>
            <a:r>
              <a:rPr lang="en-US" altLang="en-US" sz="2000" dirty="0" smtClean="0"/>
              <a:t>construction</a:t>
            </a:r>
          </a:p>
          <a:p>
            <a:pPr lvl="1">
              <a:spcAft>
                <a:spcPts val="150"/>
              </a:spcAft>
            </a:pPr>
            <a:r>
              <a:rPr lang="en-US" altLang="en-US" sz="1800" dirty="0" smtClean="0"/>
              <a:t>Label </a:t>
            </a:r>
            <a:r>
              <a:rPr lang="en-US" altLang="en-US" sz="1800" dirty="0"/>
              <a:t>topic [Mei et al.’07], </a:t>
            </a:r>
            <a:r>
              <a:rPr lang="en-US" altLang="en-US" sz="1800" dirty="0" err="1"/>
              <a:t>TurboTopic</a:t>
            </a:r>
            <a:r>
              <a:rPr lang="en-US" altLang="en-US" sz="1800" dirty="0"/>
              <a:t> [</a:t>
            </a:r>
            <a:r>
              <a:rPr lang="en-US" altLang="en-US" sz="1800" dirty="0" err="1"/>
              <a:t>Blei</a:t>
            </a:r>
            <a:r>
              <a:rPr lang="en-US" altLang="en-US" sz="1800" dirty="0"/>
              <a:t> &amp; Lafferty’09], KERT [</a:t>
            </a:r>
            <a:r>
              <a:rPr lang="en-US" altLang="en-US" sz="1800" dirty="0" err="1"/>
              <a:t>Danilevsky</a:t>
            </a:r>
            <a:r>
              <a:rPr lang="en-US" altLang="en-US" sz="1800" dirty="0"/>
              <a:t>, et al.’14]</a:t>
            </a:r>
          </a:p>
          <a:p>
            <a:pPr lvl="1">
              <a:spcAft>
                <a:spcPts val="150"/>
              </a:spcAft>
            </a:pPr>
            <a:r>
              <a:rPr lang="en-US" sz="1800" dirty="0"/>
              <a:t>Words in the same phrase may be assigned to different topics </a:t>
            </a:r>
          </a:p>
          <a:p>
            <a:pPr lvl="2"/>
            <a:r>
              <a:rPr lang="en-US" sz="1800" dirty="0"/>
              <a:t> Ex. … 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knowledge</a:t>
            </a:r>
            <a:r>
              <a:rPr lang="en-US" sz="1800" dirty="0">
                <a:cs typeface="Gill Sans Light"/>
              </a:rPr>
              <a:t>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discovery</a:t>
            </a:r>
            <a:r>
              <a:rPr lang="en-US" sz="1800" dirty="0">
                <a:cs typeface="Gill Sans Light"/>
              </a:rPr>
              <a:t> using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least squares 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support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vector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 machine </a:t>
            </a:r>
            <a:r>
              <a:rPr lang="en-US" sz="1800" dirty="0">
                <a:cs typeface="Gill Sans Light"/>
              </a:rPr>
              <a:t>…</a:t>
            </a:r>
            <a:endParaRPr lang="en-US" sz="1800" dirty="0">
              <a:solidFill>
                <a:srgbClr val="FF0000"/>
              </a:solidFill>
              <a:cs typeface="Gill Sans Light"/>
            </a:endParaRPr>
          </a:p>
          <a:p>
            <a:pPr marL="346472" lvl="1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b="1" dirty="0" smtClean="0">
                <a:solidFill>
                  <a:srgbClr val="008080"/>
                </a:solidFill>
              </a:rPr>
              <a:t>Our solution 1: </a:t>
            </a:r>
            <a:r>
              <a:rPr lang="en-US" altLang="en-US" sz="1800" b="1" dirty="0" err="1" smtClean="0"/>
              <a:t>ToPMine</a:t>
            </a:r>
            <a:r>
              <a:rPr lang="en-US" altLang="en-US" sz="1800" dirty="0" smtClean="0"/>
              <a:t> [El-</a:t>
            </a:r>
            <a:r>
              <a:rPr lang="en-US" altLang="en-US" sz="1800" dirty="0" err="1" smtClean="0"/>
              <a:t>kishky</a:t>
            </a:r>
            <a:r>
              <a:rPr lang="en-US" altLang="en-US" sz="1800" dirty="0" smtClean="0"/>
              <a:t>, et al., VLDB’15]</a:t>
            </a:r>
            <a:endParaRPr lang="zh-CN" altLang="en-US" sz="1800" dirty="0" smtClean="0"/>
          </a:p>
          <a:p>
            <a:pPr marL="803672" lvl="2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dirty="0">
                <a:solidFill>
                  <a:srgbClr val="FF0000"/>
                </a:solidFill>
              </a:rPr>
              <a:t>First Phrase Mining then Topic Modeling </a:t>
            </a:r>
            <a:r>
              <a:rPr lang="en-US" altLang="en-US" sz="1800" dirty="0"/>
              <a:t>(No training data at all</a:t>
            </a:r>
            <a:r>
              <a:rPr lang="en-US" altLang="en-US" sz="1800" dirty="0" smtClean="0"/>
              <a:t>)</a:t>
            </a:r>
            <a:endParaRPr lang="zh-CN" altLang="en-US" sz="1800" dirty="0" smtClean="0"/>
          </a:p>
          <a:p>
            <a:pPr marL="346472" lvl="1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b="1" dirty="0">
                <a:solidFill>
                  <a:srgbClr val="008080"/>
                </a:solidFill>
              </a:rPr>
              <a:t>Our solution 2: </a:t>
            </a:r>
            <a:r>
              <a:rPr lang="en-US" altLang="en-US" sz="1800" b="1" dirty="0" err="1"/>
              <a:t>SegPhrase</a:t>
            </a:r>
            <a:r>
              <a:rPr lang="en-US" altLang="en-US" sz="1800" b="1" dirty="0"/>
              <a:t>+</a:t>
            </a:r>
            <a:r>
              <a:rPr lang="en-US" altLang="en-US" sz="1800" dirty="0"/>
              <a:t> [Liu, et al., </a:t>
            </a:r>
            <a:r>
              <a:rPr lang="en-US" altLang="en-US" sz="1800" dirty="0" smtClean="0"/>
              <a:t>SIGMOD’15]</a:t>
            </a:r>
            <a:endParaRPr lang="zh-CN" altLang="en-US" sz="1800" dirty="0" smtClean="0"/>
          </a:p>
          <a:p>
            <a:pPr marL="803672" lvl="2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dirty="0" smtClean="0">
                <a:solidFill>
                  <a:srgbClr val="FF0000"/>
                </a:solidFill>
              </a:rPr>
              <a:t>Integrating </a:t>
            </a:r>
            <a:r>
              <a:rPr lang="en-US" altLang="en-US" sz="1800" dirty="0">
                <a:solidFill>
                  <a:srgbClr val="FF0000"/>
                </a:solidFill>
              </a:rPr>
              <a:t>phrase mining and document segmentation </a:t>
            </a:r>
            <a:r>
              <a:rPr lang="en-US" altLang="en-US" sz="1800" dirty="0"/>
              <a:t>(with minimal training data)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Event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Bowl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tweets</a:t>
            </a:r>
            <a:endParaRPr lang="en-US" sz="2400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8090"/>
            <a:ext cx="7886700" cy="44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Structuring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heterogeneous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networks</a:t>
            </a:r>
            <a:endParaRPr lang="zh-CN" altLang="en-US" sz="2400" dirty="0" smtClean="0"/>
          </a:p>
          <a:p>
            <a:r>
              <a:rPr lang="en-US" altLang="zh-CN" sz="2400" b="1" dirty="0"/>
              <a:t>Observations,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Representations,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Models</a:t>
            </a:r>
            <a:endParaRPr lang="zh-CN" altLang="en-US" sz="2400" b="1" dirty="0"/>
          </a:p>
          <a:p>
            <a:pPr lvl="1"/>
            <a:r>
              <a:rPr lang="en-US" altLang="zh-CN" b="1" dirty="0" err="1" smtClean="0"/>
              <a:t>ToPMine</a:t>
            </a:r>
            <a:r>
              <a:rPr lang="en-US" altLang="zh-CN" b="1" dirty="0" smtClean="0"/>
              <a:t>/</a:t>
            </a:r>
            <a:r>
              <a:rPr lang="en-US" altLang="zh-CN" b="1" dirty="0" err="1" smtClean="0"/>
              <a:t>SegPhrase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Quality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ClusType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recognition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typing</a:t>
            </a:r>
            <a:endParaRPr lang="zh-CN" altLang="en-US" dirty="0"/>
          </a:p>
          <a:p>
            <a:pPr lvl="1"/>
            <a:r>
              <a:rPr lang="en-US" altLang="zh-CN" b="1" dirty="0" err="1" smtClean="0"/>
              <a:t>MetaPAD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automatic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attributed</a:t>
            </a:r>
            <a:r>
              <a:rPr lang="zh-CN" altLang="en-US" dirty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construction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Integrating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techniques</a:t>
            </a:r>
            <a:endParaRPr lang="zh-CN" altLang="en-US" dirty="0" smtClean="0"/>
          </a:p>
          <a:p>
            <a:pPr lvl="2"/>
            <a:r>
              <a:rPr lang="en-US" altLang="zh-CN" b="1" dirty="0" smtClean="0"/>
              <a:t>Meta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Pattern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/>
          </a:p>
          <a:p>
            <a:r>
              <a:rPr lang="en-US" altLang="zh-CN" sz="2400" dirty="0" smtClean="0"/>
              <a:t>Integrating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endParaRPr lang="zh-CN" altLang="en-US" sz="2400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CatchTartan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multicontextual</a:t>
            </a:r>
            <a:r>
              <a:rPr lang="en-US" altLang="zh-CN" dirty="0" smtClean="0"/>
              <a:t>.</a:t>
            </a:r>
            <a:r>
              <a:rPr lang="en-US" altLang="zh-CN" dirty="0"/>
              <a:t> Tensor</a:t>
            </a:r>
            <a:r>
              <a:rPr lang="zh-CN" altLang="en-US" dirty="0"/>
              <a:t> </a:t>
            </a:r>
            <a:r>
              <a:rPr lang="en-US" altLang="zh-CN" dirty="0"/>
              <a:t>fails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928"/>
            <a:ext cx="9144000" cy="5529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Blei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Jordan.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“Latent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dirichlet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JMLR,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Herlocker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Konstan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Terveen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Riedl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“Evaluating collaborative filtering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Volinsky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techniques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recommender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“Factorization meets the neighborhood: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multifaceted collaborative filtering </a:t>
            </a:r>
            <a:r>
              <a:rPr lang="en-US" altLang="zh-CN" sz="2000" dirty="0" smtClean="0"/>
              <a:t>model.”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“Collaborative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filtering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temporal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2010.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Balabanovic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Shoham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AB: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ontent-based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collaborative </a:t>
            </a:r>
            <a:r>
              <a:rPr lang="en-US" altLang="zh-CN" sz="2000" dirty="0"/>
              <a:t>r</a:t>
            </a:r>
            <a:r>
              <a:rPr lang="en-US" altLang="zh-CN" sz="2000" dirty="0" smtClean="0"/>
              <a:t>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1997.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Eigenrank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ranking-oriented approach to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“Probabilistic latent preference analysis for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CIKM,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9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Ma,</a:t>
            </a:r>
            <a:r>
              <a:rPr lang="zh-CN" altLang="en-US" sz="2000" dirty="0"/>
              <a:t> </a:t>
            </a: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Yang,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Sorec</a:t>
            </a:r>
            <a:r>
              <a:rPr lang="en-US" altLang="zh-CN" sz="2000" dirty="0"/>
              <a:t>: Social recommendation using probabilistic matrix factorization.”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CIKM,</a:t>
            </a:r>
            <a:r>
              <a:rPr lang="zh-CN" altLang="en-US" sz="2000" dirty="0"/>
              <a:t> </a:t>
            </a:r>
            <a:r>
              <a:rPr lang="en-US" altLang="zh-CN" sz="2000" dirty="0"/>
              <a:t>2008.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“Improving </a:t>
            </a:r>
            <a:r>
              <a:rPr lang="en-US" altLang="zh-CN" sz="2000" dirty="0" smtClean="0"/>
              <a:t>recommender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ystems </a:t>
            </a:r>
            <a:r>
              <a:rPr lang="en-US" altLang="zh-CN" sz="2000" dirty="0"/>
              <a:t>by </a:t>
            </a:r>
            <a:r>
              <a:rPr lang="en-US" altLang="zh-CN" sz="2000" dirty="0" smtClean="0"/>
              <a:t>incorporating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ocial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ontextual </a:t>
            </a:r>
            <a:r>
              <a:rPr lang="en-US" altLang="zh-CN" sz="2000" dirty="0"/>
              <a:t>i</a:t>
            </a:r>
            <a:r>
              <a:rPr lang="en-US" altLang="zh-CN" sz="2000" dirty="0" smtClean="0"/>
              <a:t>nformation.”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“Recommender systems with social </a:t>
            </a:r>
            <a:r>
              <a:rPr lang="en-US" altLang="zh-CN" sz="2000" dirty="0" smtClean="0"/>
              <a:t>regularization.”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Singh,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Kleinberg.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“Patterns of influence in a recommendation </a:t>
            </a:r>
            <a:r>
              <a:rPr lang="en-US" altLang="zh-CN" sz="2000" dirty="0" smtClean="0"/>
              <a:t>network.”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Massa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Paolo.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“Trust-aware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RecSys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Jamali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Martin.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TrustWalker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random walk model for combining trust-based and item-based </a:t>
            </a:r>
            <a:r>
              <a:rPr lang="en-US" altLang="zh-CN" sz="2000" dirty="0" smtClean="0"/>
              <a:t>recommendation.”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“Learning to recommend with social trust </a:t>
            </a:r>
            <a:r>
              <a:rPr lang="en-US" altLang="zh-CN" sz="2000" dirty="0" smtClean="0"/>
              <a:t>ensemble.”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</a:p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Ma.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“Learning to recommend with explicit and implicit social relations.”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ACM</a:t>
            </a:r>
            <a:r>
              <a:rPr lang="zh-CN" altLang="en-US" sz="2000" dirty="0"/>
              <a:t> </a:t>
            </a:r>
            <a:r>
              <a:rPr lang="en-US" altLang="zh-CN" sz="2000" dirty="0"/>
              <a:t>TIST,</a:t>
            </a:r>
            <a:r>
              <a:rPr lang="zh-CN" altLang="en-US" sz="2000" dirty="0"/>
              <a:t> </a:t>
            </a:r>
            <a:r>
              <a:rPr lang="en-US" altLang="zh-CN" sz="2000" dirty="0"/>
              <a:t>2011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1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“On power-law relationships of the internet topology.”</a:t>
            </a:r>
            <a:r>
              <a:rPr lang="zh-CN" altLang="en-US" sz="2000" dirty="0"/>
              <a:t> </a:t>
            </a:r>
            <a:r>
              <a:rPr lang="en-US" altLang="zh-CN" sz="2000" dirty="0"/>
              <a:t>SIGCOMM,</a:t>
            </a:r>
            <a:r>
              <a:rPr lang="zh-CN" altLang="en-US" sz="2000" dirty="0"/>
              <a:t> </a:t>
            </a:r>
            <a:r>
              <a:rPr lang="en-US" altLang="zh-CN" sz="2000" dirty="0"/>
              <a:t>1999.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A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Broder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Kumar,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Maghoul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Raghavan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Rajagopalan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Stata,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Tomkins,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Weiner.</a:t>
            </a:r>
            <a:r>
              <a:rPr lang="zh-CN" altLang="en-US" sz="2000" dirty="0"/>
              <a:t> </a:t>
            </a:r>
            <a:r>
              <a:rPr lang="en-US" altLang="zh-CN" sz="2000" dirty="0"/>
              <a:t>“Graph structure in the web.”</a:t>
            </a:r>
            <a:r>
              <a:rPr lang="zh-CN" altLang="en-US" sz="2000" dirty="0"/>
              <a:t> </a:t>
            </a:r>
            <a:r>
              <a:rPr lang="en-US" altLang="zh-CN" sz="2000" dirty="0"/>
              <a:t>Computer</a:t>
            </a:r>
            <a:r>
              <a:rPr lang="zh-CN" altLang="en-US" sz="2000" dirty="0"/>
              <a:t> </a:t>
            </a:r>
            <a:r>
              <a:rPr lang="en-US" altLang="zh-CN" sz="2000" dirty="0"/>
              <a:t>Networks,</a:t>
            </a:r>
            <a:r>
              <a:rPr lang="zh-CN" altLang="en-US" sz="2000" dirty="0"/>
              <a:t> </a:t>
            </a:r>
            <a:r>
              <a:rPr lang="en-US" altLang="zh-CN" sz="2000" dirty="0"/>
              <a:t>2000.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Chung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Lu.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“The average distances in random graphs with given expected </a:t>
            </a:r>
            <a:r>
              <a:rPr lang="en-US" altLang="zh-CN" sz="2000" dirty="0" smtClean="0"/>
              <a:t>degrees.”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PNAS,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2002.</a:t>
            </a:r>
          </a:p>
          <a:p>
            <a:pPr marL="0" indent="0">
              <a:buNone/>
            </a:pPr>
            <a:r>
              <a:rPr lang="en-US" altLang="zh-CN" sz="2000" dirty="0" smtClean="0"/>
              <a:t>J. Kleinberg</a:t>
            </a:r>
            <a:r>
              <a:rPr lang="en-US" altLang="zh-CN" sz="2000" dirty="0"/>
              <a:t>. “Authoritative sources in a hyperlinked </a:t>
            </a:r>
            <a:r>
              <a:rPr lang="en-US" altLang="zh-CN" sz="2000" dirty="0" smtClean="0"/>
              <a:t>environment.” JACM, 1999.</a:t>
            </a:r>
          </a:p>
          <a:p>
            <a:pPr marL="0" indent="0">
              <a:buNone/>
            </a:pPr>
            <a:r>
              <a:rPr lang="en-US" altLang="zh-CN" sz="2000" dirty="0" smtClean="0"/>
              <a:t>H. </a:t>
            </a:r>
            <a:r>
              <a:rPr lang="en-US" altLang="zh-CN" sz="2000" dirty="0" err="1" smtClean="0"/>
              <a:t>Kwak</a:t>
            </a:r>
            <a:r>
              <a:rPr lang="en-US" altLang="zh-CN" sz="2000" dirty="0" smtClean="0"/>
              <a:t>, C. Lee, H. Park, and S. Moon</a:t>
            </a:r>
            <a:r>
              <a:rPr lang="en-US" altLang="zh-CN" sz="2000" dirty="0"/>
              <a:t>. “What is Twitter, a social network or a news media</a:t>
            </a:r>
            <a:r>
              <a:rPr lang="en-US" altLang="zh-CN" sz="2000" dirty="0" smtClean="0"/>
              <a:t>?” WWW, 2010.</a:t>
            </a:r>
          </a:p>
          <a:p>
            <a:pPr marL="0" indent="0">
              <a:buNone/>
            </a:pPr>
            <a:r>
              <a:rPr lang="en-US" altLang="zh-CN" sz="2000" dirty="0" smtClean="0"/>
              <a:t>B. </a:t>
            </a:r>
            <a:r>
              <a:rPr lang="en-US" altLang="zh-CN" sz="2000" dirty="0" err="1" smtClean="0"/>
              <a:t>Hooi</a:t>
            </a:r>
            <a:r>
              <a:rPr lang="en-US" altLang="zh-CN" sz="2000" dirty="0" smtClean="0"/>
              <a:t>, H.A. Song, A.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 N. Shah, K. Shin, and C. </a:t>
            </a:r>
            <a:r>
              <a:rPr lang="en-US" altLang="zh-CN" sz="2000" dirty="0" err="1" smtClean="0"/>
              <a:t>Faloutsos</a:t>
            </a:r>
            <a:r>
              <a:rPr lang="en-US" altLang="zh-CN" sz="2000" dirty="0"/>
              <a:t>. “</a:t>
            </a:r>
            <a:r>
              <a:rPr lang="en-US" altLang="zh-CN" sz="2000" dirty="0" err="1" smtClean="0"/>
              <a:t>Fraudar</a:t>
            </a:r>
            <a:r>
              <a:rPr lang="en-US" altLang="zh-CN" sz="2000" dirty="0" smtClean="0"/>
              <a:t>: Bounding </a:t>
            </a:r>
            <a:r>
              <a:rPr lang="en-US" altLang="zh-CN" sz="2000" dirty="0"/>
              <a:t>graph fraud in the face of </a:t>
            </a:r>
            <a:r>
              <a:rPr lang="en-US" altLang="zh-CN" sz="2000" dirty="0" smtClean="0"/>
              <a:t>camouflage.” KDD, 2016.</a:t>
            </a:r>
          </a:p>
          <a:p>
            <a:pPr marL="0" indent="0">
              <a:buNone/>
            </a:pPr>
            <a:r>
              <a:rPr lang="en-US" altLang="zh-CN" sz="2000" dirty="0" smtClean="0"/>
              <a:t>C. Aggarwal and J. Han. “Frequent pattern mining.” Springer, 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sz="2000" dirty="0"/>
              <a:t>J. Han, J. Pei, B. </a:t>
            </a:r>
            <a:r>
              <a:rPr lang="en-US" sz="2000" dirty="0" err="1"/>
              <a:t>Mortazavi-Asl</a:t>
            </a:r>
            <a:r>
              <a:rPr lang="en-US" sz="2000" dirty="0"/>
              <a:t>, Q. Chen, U. </a:t>
            </a:r>
            <a:r>
              <a:rPr lang="en-US" sz="2000" dirty="0" err="1"/>
              <a:t>Dayal</a:t>
            </a:r>
            <a:r>
              <a:rPr lang="en-US" sz="2000" dirty="0"/>
              <a:t>, and M. Hsu. “</a:t>
            </a:r>
            <a:r>
              <a:rPr lang="en-US" sz="2000" dirty="0" err="1"/>
              <a:t>FreeSpan</a:t>
            </a:r>
            <a:r>
              <a:rPr lang="en-US" sz="2000" dirty="0"/>
              <a:t>: </a:t>
            </a:r>
            <a:r>
              <a:rPr lang="en-US" altLang="zh-CN" sz="2000" dirty="0"/>
              <a:t>F</a:t>
            </a:r>
            <a:r>
              <a:rPr lang="en-US" sz="2000" dirty="0"/>
              <a:t>requent pattern-projected sequential pattern mining.” KDD, 2000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gspan</a:t>
            </a:r>
            <a:r>
              <a:rPr lang="en-US" sz="2000" dirty="0"/>
              <a:t>: Graph-based substructure pattern mining.” ICDM, 2003.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CloseGraph</a:t>
            </a:r>
            <a:r>
              <a:rPr lang="en-US" sz="2000" dirty="0"/>
              <a:t>: </a:t>
            </a:r>
            <a:r>
              <a:rPr lang="en-US" altLang="zh-CN" sz="2000" dirty="0"/>
              <a:t>M</a:t>
            </a:r>
            <a:r>
              <a:rPr lang="en-US" sz="2000" dirty="0"/>
              <a:t>ining closed frequent graph patterns.” KDD, 2003.</a:t>
            </a:r>
          </a:p>
          <a:p>
            <a:pPr marL="0" indent="0">
              <a:buNone/>
            </a:pPr>
            <a:r>
              <a:rPr lang="en-US" sz="2000" dirty="0" smtClean="0"/>
              <a:t>Y. Sun, J. Han, X. Yan, P.S. Yu, and T. Wu</a:t>
            </a:r>
            <a:r>
              <a:rPr lang="en-US" sz="2000" dirty="0"/>
              <a:t>. “</a:t>
            </a:r>
            <a:r>
              <a:rPr lang="en-US" sz="2000" dirty="0" err="1"/>
              <a:t>PathSim</a:t>
            </a:r>
            <a:r>
              <a:rPr lang="en-US" sz="2000" dirty="0"/>
              <a:t>: Meta path-based top-k similarity search in heterogeneous information </a:t>
            </a:r>
            <a:r>
              <a:rPr lang="en-US" sz="2000" dirty="0" smtClean="0"/>
              <a:t>networks.” VLDB, 2011.</a:t>
            </a:r>
          </a:p>
          <a:p>
            <a:pPr marL="0" indent="0">
              <a:buNone/>
            </a:pPr>
            <a:r>
              <a:rPr lang="en-US" sz="2000" dirty="0" smtClean="0"/>
              <a:t>Y. Sun, Y. Yu, and J. Han</a:t>
            </a:r>
            <a:r>
              <a:rPr lang="en-US" sz="2000" dirty="0"/>
              <a:t>. “Ranking-based clustering of heterogeneous information networks with star network </a:t>
            </a:r>
            <a:r>
              <a:rPr lang="en-US" sz="2000" dirty="0" smtClean="0"/>
              <a:t>schema.” KDD, 2009.</a:t>
            </a:r>
          </a:p>
          <a:p>
            <a:pPr marL="0" indent="0">
              <a:buNone/>
            </a:pPr>
            <a:r>
              <a:rPr lang="en-US" sz="2000" dirty="0" smtClean="0"/>
              <a:t>Y. Sun, J. Han, P. Zhao, Z. Yin, H. Cheng, and T. Wu</a:t>
            </a:r>
            <a:r>
              <a:rPr lang="en-US" sz="2000" dirty="0"/>
              <a:t>. “</a:t>
            </a:r>
            <a:r>
              <a:rPr lang="en-US" sz="2000" dirty="0" err="1"/>
              <a:t>RankClus</a:t>
            </a:r>
            <a:r>
              <a:rPr lang="en-US" sz="2000" dirty="0"/>
              <a:t>: </a:t>
            </a:r>
            <a:r>
              <a:rPr lang="en-US" altLang="zh-CN" sz="2000" dirty="0" smtClean="0"/>
              <a:t>In</a:t>
            </a:r>
            <a:r>
              <a:rPr lang="en-US" sz="2000" dirty="0" smtClean="0"/>
              <a:t>tegrating </a:t>
            </a:r>
            <a:r>
              <a:rPr lang="en-US" sz="2000" dirty="0"/>
              <a:t>clustering with ranking for heterogeneous information network </a:t>
            </a:r>
            <a:r>
              <a:rPr lang="en-US" sz="2000" dirty="0" smtClean="0"/>
              <a:t>analysis.” EDBT, 2009.</a:t>
            </a:r>
          </a:p>
          <a:p>
            <a:pPr marL="0" indent="0">
              <a:buNone/>
            </a:pPr>
            <a:r>
              <a:rPr lang="en-US" sz="2000" dirty="0" smtClean="0"/>
              <a:t>Y. Sun, R. Barber, M. Gupta, C. </a:t>
            </a:r>
            <a:r>
              <a:rPr lang="en-US" sz="2000" dirty="0" err="1" smtClean="0"/>
              <a:t>Aggarwar</a:t>
            </a:r>
            <a:r>
              <a:rPr lang="en-US" sz="2000" dirty="0" smtClean="0"/>
              <a:t>, and J. Han</a:t>
            </a:r>
            <a:r>
              <a:rPr lang="en-US" sz="2000" dirty="0"/>
              <a:t>. “Co-author relationship prediction in heterogeneous bibliographic </a:t>
            </a:r>
            <a:r>
              <a:rPr lang="en-US" sz="2000" dirty="0" smtClean="0"/>
              <a:t>networks.” ASONAM, 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Song,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“Scalable topical phrase mining from text corpora.”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Liu,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Shang,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Mining quality phrases from massive text corpora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2015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Tao,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Effective entity recognition and typing by relation phrase-based clustering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KDD,</a:t>
            </a:r>
            <a:r>
              <a:rPr lang="zh-CN" altLang="en-US" sz="2000" dirty="0"/>
              <a:t> </a:t>
            </a:r>
            <a:r>
              <a:rPr lang="en-US" altLang="zh-CN" sz="2000" dirty="0"/>
              <a:t>2015.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X.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Voss,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“Label noise reduction in entity typing by heterogeneous partial-label embedding.”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Danilevsky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Desai,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Nguyen,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Taula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phrase mining framework for recursive construction of a topical </a:t>
            </a:r>
            <a:r>
              <a:rPr lang="en-US" altLang="zh-CN" sz="2000" dirty="0" smtClean="0"/>
              <a:t>hierarchy.”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E.E.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Papalexakis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Sidiropoulos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ParCube</a:t>
            </a:r>
            <a:r>
              <a:rPr lang="en-US" altLang="zh-CN" sz="2000" dirty="0"/>
              <a:t>: S</a:t>
            </a:r>
            <a:r>
              <a:rPr lang="en-US" altLang="zh-CN" sz="2000" dirty="0" smtClean="0"/>
              <a:t>parse parallelizable tensor decompositions.”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2012.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Koutra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Vreeken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“VOG: S</a:t>
            </a:r>
            <a:r>
              <a:rPr lang="en-US" altLang="zh-CN" sz="2000" dirty="0" smtClean="0"/>
              <a:t>ummarizing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understanding large </a:t>
            </a:r>
            <a:r>
              <a:rPr lang="en-US" altLang="zh-CN" sz="2000" dirty="0"/>
              <a:t>g</a:t>
            </a:r>
            <a:r>
              <a:rPr lang="en-US" altLang="zh-CN" sz="2000" dirty="0" smtClean="0"/>
              <a:t>raphs.”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Wu.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Biperpedia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ontology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Yahya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ReNoun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Fact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nominal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attributes.”</a:t>
            </a:r>
            <a:r>
              <a:rPr lang="zh-CN" altLang="en-US" sz="2000" dirty="0"/>
              <a:t> </a:t>
            </a:r>
            <a:r>
              <a:rPr lang="en-US" altLang="zh-CN" sz="2000" dirty="0"/>
              <a:t>EMNLP,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N.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Noy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Sarawagi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Yu.</a:t>
            </a:r>
            <a:r>
              <a:rPr lang="zh-CN" altLang="en-US" sz="2000" dirty="0"/>
              <a:t> </a:t>
            </a:r>
            <a:r>
              <a:rPr lang="en-US" altLang="zh-CN" sz="2000" dirty="0"/>
              <a:t>“Discovering structure in the universe of attribute names.”</a:t>
            </a:r>
            <a:r>
              <a:rPr lang="zh-CN" altLang="en-US" sz="2000" dirty="0"/>
              <a:t> </a:t>
            </a:r>
            <a:r>
              <a:rPr lang="en-US" altLang="zh-CN" sz="2000" dirty="0"/>
              <a:t>WWW,</a:t>
            </a:r>
            <a:r>
              <a:rPr lang="zh-CN" altLang="en-US" sz="2000" dirty="0"/>
              <a:t> </a:t>
            </a:r>
            <a:r>
              <a:rPr lang="en-US" altLang="zh-CN" sz="2000" dirty="0"/>
              <a:t>2016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Q.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Gao,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Zhao,</a:t>
            </a:r>
            <a:r>
              <a:rPr lang="zh-CN" altLang="en-US" sz="2000" dirty="0"/>
              <a:t> </a:t>
            </a:r>
            <a:r>
              <a:rPr lang="en-US" altLang="zh-CN" sz="2000" dirty="0"/>
              <a:t>W.</a:t>
            </a:r>
            <a:r>
              <a:rPr lang="zh-CN" altLang="en-US" sz="2000" dirty="0"/>
              <a:t> </a:t>
            </a:r>
            <a:r>
              <a:rPr lang="en-US" altLang="zh-CN" sz="2000" dirty="0"/>
              <a:t>Fan,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“Resolving conflicts in heterogeneous data by truth discovery and source reliability estimation.”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Demirbas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</a:t>
            </a:r>
            <a:r>
              <a:rPr lang="en-US" altLang="zh-CN" sz="2000" dirty="0" smtClean="0"/>
              <a:t>confidence-aware approach </a:t>
            </a:r>
            <a:r>
              <a:rPr lang="en-US" altLang="zh-CN" sz="2000" dirty="0"/>
              <a:t>for t</a:t>
            </a:r>
            <a:r>
              <a:rPr lang="en-US" altLang="zh-CN" sz="2000" dirty="0" smtClean="0"/>
              <a:t>ruth discovery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long-tail </a:t>
            </a:r>
            <a:r>
              <a:rPr lang="en-US" altLang="zh-CN" sz="2000" dirty="0"/>
              <a:t>d</a:t>
            </a:r>
            <a:r>
              <a:rPr lang="en-US" altLang="zh-CN" sz="2000" dirty="0" smtClean="0"/>
              <a:t>ata.”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VLDB,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Qiu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Faitcrowd</a:t>
            </a:r>
            <a:r>
              <a:rPr lang="en-US" altLang="zh-CN" sz="2000" dirty="0"/>
              <a:t>: Fine grained truth discovery for </a:t>
            </a:r>
            <a:r>
              <a:rPr lang="en-US" altLang="zh-CN" sz="2000" dirty="0" err="1"/>
              <a:t>crowdsourced</a:t>
            </a:r>
            <a:r>
              <a:rPr lang="en-US" altLang="zh-CN" sz="2000" dirty="0"/>
              <a:t> data </a:t>
            </a:r>
            <a:r>
              <a:rPr lang="en-US" altLang="zh-CN" sz="2000" dirty="0" smtClean="0"/>
              <a:t>aggregation.”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survey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Explorations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Newsletter,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existence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West,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“Disinformation on the Web: Impact, </a:t>
            </a:r>
            <a:r>
              <a:rPr lang="en-US" altLang="zh-CN" sz="2000" dirty="0" smtClean="0"/>
              <a:t>characteristics</a:t>
            </a:r>
            <a:r>
              <a:rPr lang="en-US" altLang="zh-CN" sz="2000" dirty="0"/>
              <a:t>, and </a:t>
            </a:r>
            <a:r>
              <a:rPr lang="en-US" altLang="zh-CN" sz="2000" dirty="0" smtClean="0"/>
              <a:t>detection </a:t>
            </a:r>
            <a:r>
              <a:rPr lang="en-US" altLang="zh-CN" sz="2000" dirty="0"/>
              <a:t>of Wikipedia </a:t>
            </a:r>
            <a:r>
              <a:rPr lang="en-US" altLang="zh-CN" sz="2000" dirty="0" smtClean="0"/>
              <a:t>hoaxes.”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S. Kumar, F. </a:t>
            </a:r>
            <a:r>
              <a:rPr lang="en-US" altLang="zh-CN" sz="2000" dirty="0" err="1"/>
              <a:t>Spezzano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</a:t>
            </a:r>
            <a:r>
              <a:rPr lang="en-US" altLang="zh-CN" sz="2000" dirty="0"/>
              <a:t>. </a:t>
            </a:r>
            <a:r>
              <a:rPr lang="en-US" altLang="zh-CN" sz="2000" dirty="0" err="1" smtClean="0"/>
              <a:t>Subrahmanian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“Identifying </a:t>
            </a:r>
            <a:r>
              <a:rPr lang="en-US" altLang="zh-CN" sz="2000" dirty="0" smtClean="0"/>
              <a:t>malicious actors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social media.”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ASONAM,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(tutorial)</a:t>
            </a:r>
            <a:endParaRPr lang="zh-CN" altLang="en-US" sz="2000" dirty="0" smtClean="0"/>
          </a:p>
          <a:p>
            <a:pPr marL="0" indent="0">
              <a:buNone/>
            </a:pP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you!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/>
              <a:t>Data-Driven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Behavioral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Analytics:</a:t>
            </a:r>
          </a:p>
          <a:p>
            <a:r>
              <a:rPr lang="en-US" altLang="zh-CN" sz="2800" b="1" dirty="0" smtClean="0"/>
              <a:t>Observations, Representations and Models</a:t>
            </a:r>
            <a:endParaRPr lang="zh-CN" altLang="en-US" sz="2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The </a:t>
            </a:r>
            <a:r>
              <a:rPr lang="en-US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Overall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 </a:t>
            </a:r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sz="2400" dirty="0"/>
              <a:t> </a:t>
            </a:r>
            <a:r>
              <a:rPr lang="en-US" altLang="en-US" sz="2400" b="1" dirty="0" err="1"/>
              <a:t>ToPMine</a:t>
            </a:r>
            <a:r>
              <a:rPr lang="en-US" altLang="en-US" sz="2400" dirty="0"/>
              <a:t> [El-</a:t>
            </a:r>
            <a:r>
              <a:rPr lang="en-US" altLang="en-US" sz="2400" dirty="0" err="1"/>
              <a:t>Kishky</a:t>
            </a:r>
            <a:r>
              <a:rPr lang="en-US" altLang="en-US" sz="2400" dirty="0"/>
              <a:t> et al. VLDB’15]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First phrase construction, then topic mining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Contrast with KERT: First topic modeling, then phrase mining</a:t>
            </a:r>
          </a:p>
          <a:p>
            <a:pPr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sz="2400" b="1" dirty="0"/>
              <a:t>The </a:t>
            </a:r>
            <a:r>
              <a:rPr lang="en-US" altLang="en-US" sz="2400" b="1" dirty="0" err="1"/>
              <a:t>ToPMine</a:t>
            </a:r>
            <a:r>
              <a:rPr lang="en-US" altLang="en-US" sz="2400" b="1" dirty="0"/>
              <a:t> Framework: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Perform </a:t>
            </a:r>
            <a:r>
              <a:rPr lang="en-US" altLang="en-US" dirty="0">
                <a:solidFill>
                  <a:srgbClr val="FF0000"/>
                </a:solidFill>
              </a:rPr>
              <a:t>frequent </a:t>
            </a:r>
            <a:r>
              <a:rPr lang="en-US" altLang="en-US" b="1" i="1" dirty="0">
                <a:solidFill>
                  <a:srgbClr val="FF0000"/>
                </a:solidFill>
              </a:rPr>
              <a:t>contiguous pattern</a:t>
            </a:r>
            <a:r>
              <a:rPr lang="en-US" altLang="en-US" dirty="0">
                <a:solidFill>
                  <a:srgbClr val="FF0000"/>
                </a:solidFill>
              </a:rPr>
              <a:t> mining</a:t>
            </a:r>
            <a:r>
              <a:rPr lang="en-US" altLang="en-US" dirty="0"/>
              <a:t> to extract candidate phrases and their counts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Perform agglomerative merging of adjacent unigrams as guided by a significance score—This segments each document into a </a:t>
            </a:r>
            <a:r>
              <a:rPr lang="en-US" altLang="en-US" b="1" i="1" dirty="0"/>
              <a:t>“bag-of-phrases”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The newly formed bag-of-phrases are passed as input to </a:t>
            </a:r>
            <a:r>
              <a:rPr lang="en-US" altLang="en-US" dirty="0" err="1"/>
              <a:t>PhraseLDA</a:t>
            </a:r>
            <a:r>
              <a:rPr lang="en-US" altLang="en-US" dirty="0"/>
              <a:t>, an extension of LDA, that constrains all words in a phrase to each sharing the same latent topic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 Mining: Frequent Pattern Mining + Statistical Analysis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5"/>
          <a:stretch>
            <a:fillRect/>
          </a:stretch>
        </p:blipFill>
        <p:spPr bwMode="auto">
          <a:xfrm>
            <a:off x="76200" y="1863328"/>
            <a:ext cx="4713008" cy="221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526819"/>
              </p:ext>
            </p:extLst>
          </p:nvPr>
        </p:nvGraphicFramePr>
        <p:xfrm>
          <a:off x="141008" y="4389208"/>
          <a:ext cx="4648200" cy="134897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4648200"/>
              </a:tblGrid>
              <a:tr h="525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[Markov blanket] [feature selection] for 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machines]</a:t>
                      </a:r>
                      <a:endParaRPr lang="en-US" sz="15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[knowledge discovery] using [least squares] 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machine] [classifiers] </a:t>
                      </a:r>
                      <a:endParaRPr lang="en-US" sz="1500" b="0" i="0" dirty="0" smtClean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vector]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for [machine</a:t>
                      </a:r>
                      <a:r>
                        <a:rPr lang="en-US" sz="1500" b="0" i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learning]…</a:t>
                      </a:r>
                      <a:endParaRPr lang="en-US" sz="1500" b="0" i="0" dirty="0" smtClean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162801" y="3886200"/>
            <a:ext cx="681038" cy="338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892">
              <a:defRPr/>
            </a:pPr>
            <a:endParaRPr lang="en-US" sz="9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1501" y="3886200"/>
            <a:ext cx="681038" cy="338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892">
              <a:defRPr/>
            </a:pPr>
            <a:endParaRPr lang="en-US" sz="12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12640"/>
              </p:ext>
            </p:extLst>
          </p:nvPr>
        </p:nvGraphicFramePr>
        <p:xfrm>
          <a:off x="5048250" y="4599655"/>
          <a:ext cx="3714750" cy="15241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7912"/>
                <a:gridCol w="548461"/>
                <a:gridCol w="568377"/>
              </a:tblGrid>
              <a:tr h="388763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Phrase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T="34303" marB="343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Raw freq.</a:t>
                      </a:r>
                    </a:p>
                  </a:txBody>
                  <a:tcPr marT="34303" marB="343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True freq.</a:t>
                      </a:r>
                    </a:p>
                  </a:txBody>
                  <a:tcPr marT="34303" marB="34303"/>
                </a:tc>
              </a:tr>
              <a:tr h="274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[support vector machine]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90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80</a:t>
                      </a:r>
                    </a:p>
                  </a:txBody>
                  <a:tcPr marL="68576" marR="68576" marT="34308" marB="34308"/>
                </a:tc>
              </a:tr>
              <a:tr h="274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[vector machine] 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95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 </a:t>
                      </a:r>
                    </a:p>
                  </a:txBody>
                  <a:tcPr marL="68576" marR="68576" marT="34308" marB="34308"/>
                </a:tc>
              </a:tr>
              <a:tr h="2744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[support vector]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</a:t>
                      </a:r>
                    </a:p>
                  </a:txBody>
                  <a:tcPr marL="68576" marR="68576" marT="34308" marB="34308"/>
                </a:tc>
              </a:tr>
            </a:tbl>
          </a:graphicData>
        </a:graphic>
      </p:graphicFrame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63328"/>
            <a:ext cx="3276600" cy="158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001000" y="2286001"/>
            <a:ext cx="1066800" cy="507831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35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Quality phrases</a:t>
            </a:r>
          </a:p>
        </p:txBody>
      </p:sp>
      <p:sp>
        <p:nvSpPr>
          <p:cNvPr id="12" name="Right Arrow 4"/>
          <p:cNvSpPr>
            <a:spLocks noChangeArrowheads="1"/>
          </p:cNvSpPr>
          <p:nvPr/>
        </p:nvSpPr>
        <p:spPr bwMode="auto">
          <a:xfrm rot="6967683">
            <a:off x="8275042" y="2839840"/>
            <a:ext cx="406004" cy="169862"/>
          </a:xfrm>
          <a:prstGeom prst="rightArrow">
            <a:avLst>
              <a:gd name="adj1" fmla="val 50000"/>
              <a:gd name="adj2" fmla="val 49855"/>
            </a:avLst>
          </a:prstGeom>
          <a:solidFill>
            <a:srgbClr val="FAE2F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endParaRPr lang="en-US" altLang="en-US" sz="135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133976" y="3608785"/>
            <a:ext cx="35385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3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Based on significance score [Church et al.’91]:</a:t>
            </a:r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724400" y="3928055"/>
            <a:ext cx="441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l-GR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 ≈ (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f(P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●P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  ̶  µ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))</a:t>
            </a:r>
            <a:r>
              <a:rPr lang="zh-CN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/ f(P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●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</a:t>
            </a:r>
            <a:r>
              <a:rPr lang="en-US" altLang="zh-CN" sz="1800" baseline="30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1/2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altLang="en-US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4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5294</TotalTime>
  <Words>6831</Words>
  <Application>Microsoft Macintosh PowerPoint</Application>
  <PresentationFormat>On-screen Show (4:3)</PresentationFormat>
  <Paragraphs>879</Paragraphs>
  <Slides>79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Calibri</vt:lpstr>
      <vt:lpstr>DengXian</vt:lpstr>
      <vt:lpstr>Gill Sans Light</vt:lpstr>
      <vt:lpstr>Times</vt:lpstr>
      <vt:lpstr>Times New Roman</vt:lpstr>
      <vt:lpstr>Wingdings</vt:lpstr>
      <vt:lpstr>Arial</vt:lpstr>
      <vt:lpstr>Office Theme</vt:lpstr>
      <vt:lpstr>Data-Driven Behavioral Analytics: Observations, Representations and Models</vt:lpstr>
      <vt:lpstr>II. Structuring behavioral content and integrating behavioral analysis with information networks</vt:lpstr>
      <vt:lpstr>Data to Network to Knowledge</vt:lpstr>
      <vt:lpstr>Construction of Heterogeneous Information Networks from Text</vt:lpstr>
      <vt:lpstr>Construction of Heterogeneous Information Networks from Text</vt:lpstr>
      <vt:lpstr>Why Mining Phrases?</vt:lpstr>
      <vt:lpstr>Strategies for Phrase Mining</vt:lpstr>
      <vt:lpstr>ToPMine: The Overall Phrase Mining Framework</vt:lpstr>
      <vt:lpstr>Phrase Mining: Frequent Pattern Mining + Statistical Analysis </vt:lpstr>
      <vt:lpstr>What Kind of Phrases are of “High Quality”?</vt:lpstr>
      <vt:lpstr>ToPMine: Experiments on Yelp Reviews</vt:lpstr>
      <vt:lpstr>ToPMine: Faster and Generating Better Quality Phrases</vt:lpstr>
      <vt:lpstr>SegPhrase: From Raw Corpus  to Quality Phrases and Segmented Corpus</vt:lpstr>
      <vt:lpstr>Experiments: Interesting Phrases Generated  (From the Titles and Abstracts of SIGMOD)</vt:lpstr>
      <vt:lpstr>Mining Quality Phrases in Multiple Languages</vt:lpstr>
      <vt:lpstr>Construction of Heterogeneous Information Networks from Text</vt:lpstr>
      <vt:lpstr>Why Entity Recognition and Typing from Massive Corpora?</vt:lpstr>
      <vt:lpstr>Recognizing Typed Entities</vt:lpstr>
      <vt:lpstr>ClusType: A Distant Supervision Framework</vt:lpstr>
      <vt:lpstr>Entity Recognition and Typing: Challenges and Solutions</vt:lpstr>
      <vt:lpstr>The ClusType Framework: Phrase Segmentation and Heterogeneous Graph Construction</vt:lpstr>
      <vt:lpstr>The ClusType Framework: Mutual Enhancement of Type Propagation and Relation Phrase Clustering</vt:lpstr>
      <vt:lpstr>ClusType: A General Framework Overview</vt:lpstr>
      <vt:lpstr>Candidate Generation</vt:lpstr>
      <vt:lpstr>Type Inference: A Joint Optimization Problem</vt:lpstr>
      <vt:lpstr>ClusType: Experiment Setting</vt:lpstr>
      <vt:lpstr>Comparing ClusType with Other Methods and Its Variants</vt:lpstr>
      <vt:lpstr>Comparing on Trained NER System</vt:lpstr>
      <vt:lpstr>Example Output and Relation Phrase Clusters</vt:lpstr>
      <vt:lpstr>Fine-grained Entity Typing</vt:lpstr>
      <vt:lpstr>Label Noise in Entity Typing</vt:lpstr>
      <vt:lpstr>Label Noise in Entity Typing (cont.)</vt:lpstr>
      <vt:lpstr>Label Noise Reduction: Task Description</vt:lpstr>
      <vt:lpstr>Label Noise Reduction: Challenges</vt:lpstr>
      <vt:lpstr>Label Noise Reduction: Solution Ideas</vt:lpstr>
      <vt:lpstr>Label Noise Reduction: Framework Overview </vt:lpstr>
      <vt:lpstr>Text Features for Fine-grained Typing</vt:lpstr>
      <vt:lpstr>Construction of Heterogeneous Graphs </vt:lpstr>
      <vt:lpstr>Mention-Type Association Subgraph</vt:lpstr>
      <vt:lpstr>Mention-Feature Co-occurrence Subgraph</vt:lpstr>
      <vt:lpstr>Type Correlation Subgraph</vt:lpstr>
      <vt:lpstr>Heterogeneous Partial-Label Embedding (PLE): The Joint Optimization Problem</vt:lpstr>
      <vt:lpstr>PLE: Partial-Label Loss</vt:lpstr>
      <vt:lpstr>PLE: Second-Order Proximity Model</vt:lpstr>
      <vt:lpstr>Learning Algorithm for PLE</vt:lpstr>
      <vt:lpstr>Top-Down Type Inference</vt:lpstr>
      <vt:lpstr>Experiment Setting</vt:lpstr>
      <vt:lpstr>Experiment Setting</vt:lpstr>
      <vt:lpstr>Intrinsic Experiments: Effectiveness of Label Noise Reduction</vt:lpstr>
      <vt:lpstr>Intrinsic Experiments: Effectiveness of Label Noise Reduction</vt:lpstr>
      <vt:lpstr>Intrinsic Experiments: Effectiveness of Label Noise Reduction</vt:lpstr>
      <vt:lpstr>Extrinsic Experiments: Fine-Grained Entity Typing </vt:lpstr>
      <vt:lpstr>Case Analyses </vt:lpstr>
      <vt:lpstr>Construction of Heterogeneous Information Networks from Text</vt:lpstr>
      <vt:lpstr>Google’s Approaches on Attribute Extraction</vt:lpstr>
      <vt:lpstr>Google’s Approaches on Attribute Extraction</vt:lpstr>
      <vt:lpstr>Data to Network to Knowledge</vt:lpstr>
      <vt:lpstr>Bring Phrases to Behavior Modeling</vt:lpstr>
      <vt:lpstr>Tensor Fails</vt:lpstr>
      <vt:lpstr>Two-Level Matrix and “Tartan”</vt:lpstr>
      <vt:lpstr>CMU Tartans</vt:lpstr>
      <vt:lpstr>Optimize with MDL Principle</vt:lpstr>
      <vt:lpstr>Encoding Tartan: Dimensions</vt:lpstr>
      <vt:lpstr>Encoding Tartan: Dimensional Values</vt:lpstr>
      <vt:lpstr>Encoding Tartan: Time Slices</vt:lpstr>
      <vt:lpstr>Encoding Tartan: Behaviors</vt:lpstr>
      <vt:lpstr>Encoding Tartan: Entries</vt:lpstr>
      <vt:lpstr>Greedy Search for the Local Optimum</vt:lpstr>
      <vt:lpstr>Experimental Results</vt:lpstr>
      <vt:lpstr>Experimental Results</vt:lpstr>
      <vt:lpstr>Summary</vt:lpstr>
      <vt:lpstr>Acknowledgement</vt:lpstr>
      <vt:lpstr>References</vt:lpstr>
      <vt:lpstr>References</vt:lpstr>
      <vt:lpstr>References</vt:lpstr>
      <vt:lpstr>References</vt:lpstr>
      <vt:lpstr>References</vt:lpstr>
      <vt:lpstr>References</vt:lpstr>
      <vt:lpstr>Thank you!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727</cp:revision>
  <cp:lastPrinted>2016-09-15T21:14:20Z</cp:lastPrinted>
  <dcterms:created xsi:type="dcterms:W3CDTF">2016-09-13T14:44:57Z</dcterms:created>
  <dcterms:modified xsi:type="dcterms:W3CDTF">2016-10-18T10:33:28Z</dcterms:modified>
</cp:coreProperties>
</file>